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8" r:id="rId13"/>
    <p:sldId id="269" r:id="rId14"/>
    <p:sldId id="270" r:id="rId15"/>
    <p:sldId id="271" r:id="rId16"/>
    <p:sldId id="272" r:id="rId17"/>
    <p:sldId id="266" r:id="rId18"/>
    <p:sldId id="267" r:id="rId19"/>
  </p:sldIdLst>
  <p:sldSz cx="18288000" cy="10287000"/>
  <p:notesSz cx="18288000" cy="10287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B81"/>
    <a:srgbClr val="F2A56F"/>
    <a:srgbClr val="FCF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>
      <p:cViewPr varScale="1">
        <p:scale>
          <a:sx n="72" d="100"/>
          <a:sy n="72" d="100"/>
        </p:scale>
        <p:origin x="760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FFFAE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0" i="0">
                <a:solidFill>
                  <a:srgbClr val="35B729"/>
                </a:solidFill>
                <a:latin typeface="Alegreya"/>
                <a:cs typeface="Alegre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FFFAE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FFFAE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0" i="0">
                <a:solidFill>
                  <a:srgbClr val="35B729"/>
                </a:solidFill>
                <a:latin typeface="Alegreya"/>
                <a:cs typeface="Alegre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FFFAE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050" b="0" i="0">
                <a:solidFill>
                  <a:srgbClr val="35B729"/>
                </a:solidFill>
                <a:latin typeface="Alegreya"/>
                <a:cs typeface="Alegre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FFFAE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250" b="0" i="0">
                <a:solidFill>
                  <a:srgbClr val="FFFAE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2590" y="1516908"/>
            <a:ext cx="14942819" cy="14058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50" b="0" i="0">
                <a:solidFill>
                  <a:srgbClr val="35B729"/>
                </a:solidFill>
                <a:latin typeface="Alegreya"/>
                <a:cs typeface="Alegrey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34370" y="2235724"/>
            <a:ext cx="10614025" cy="6769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i="0">
                <a:solidFill>
                  <a:srgbClr val="FFFAE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914487" y="9732167"/>
            <a:ext cx="4030344" cy="363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50" b="0" i="0">
                <a:solidFill>
                  <a:srgbClr val="FFFAE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6/20/23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nourishingnoms.com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847975"/>
            <a:ext cx="9267825" cy="6715759"/>
          </a:xfrm>
          <a:custGeom>
            <a:avLst/>
            <a:gdLst/>
            <a:ahLst/>
            <a:cxnLst/>
            <a:rect l="l" t="t" r="r" b="b"/>
            <a:pathLst>
              <a:path w="9267825" h="6715759">
                <a:moveTo>
                  <a:pt x="0" y="6715128"/>
                </a:moveTo>
                <a:lnTo>
                  <a:pt x="9267740" y="6715128"/>
                </a:lnTo>
                <a:lnTo>
                  <a:pt x="9267740" y="0"/>
                </a:lnTo>
                <a:lnTo>
                  <a:pt x="0" y="0"/>
                </a:lnTo>
                <a:lnTo>
                  <a:pt x="0" y="671512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987425" y="3203559"/>
            <a:ext cx="7169150" cy="483222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12480"/>
              </a:lnSpc>
              <a:spcBef>
                <a:spcPts val="125"/>
              </a:spcBef>
            </a:pPr>
            <a:r>
              <a:rPr sz="12050" b="1" spc="340" dirty="0">
                <a:solidFill>
                  <a:srgbClr val="FFFAEE"/>
                </a:solidFill>
                <a:latin typeface="+mj-lt"/>
                <a:cs typeface="Trebuchet MS"/>
              </a:rPr>
              <a:t>Persona</a:t>
            </a:r>
            <a:r>
              <a:rPr lang="en-US" sz="12050" b="1" spc="340" dirty="0">
                <a:solidFill>
                  <a:srgbClr val="FFFAEE"/>
                </a:solidFill>
                <a:latin typeface="+mj-lt"/>
                <a:cs typeface="Trebuchet MS"/>
              </a:rPr>
              <a:t> Template Guide</a:t>
            </a:r>
            <a:endParaRPr sz="12050" dirty="0">
              <a:latin typeface="+mj-lt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pic>
        <p:nvPicPr>
          <p:cNvPr id="9" name="Picture 8" descr="A picture containing text, graphics, font, graphic design&#10;&#10;Description automatically generated">
            <a:extLst>
              <a:ext uri="{FF2B5EF4-FFF2-40B4-BE49-F238E27FC236}">
                <a16:creationId xmlns:a16="http://schemas.microsoft.com/office/drawing/2014/main" id="{E8C41985-2C4D-D786-6F89-926EC7068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912" y="6305232"/>
            <a:ext cx="4368800" cy="4343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550" y="1345458"/>
            <a:ext cx="7998459" cy="1405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Confident</a:t>
            </a:r>
            <a:r>
              <a:rPr spc="-45" dirty="0"/>
              <a:t> </a:t>
            </a:r>
            <a:r>
              <a:rPr spc="-5" dirty="0"/>
              <a:t>Carrie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39775" y="2664349"/>
            <a:ext cx="8822690" cy="64643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125" dirty="0">
                <a:solidFill>
                  <a:srgbClr val="2A2A28"/>
                </a:solidFill>
                <a:latin typeface="Trebuchet MS"/>
                <a:cs typeface="Trebuchet MS"/>
              </a:rPr>
              <a:t>How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225" dirty="0">
                <a:solidFill>
                  <a:srgbClr val="2A2A28"/>
                </a:solidFill>
                <a:latin typeface="Trebuchet MS"/>
                <a:cs typeface="Trebuchet MS"/>
              </a:rPr>
              <a:t>We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90" dirty="0">
                <a:solidFill>
                  <a:srgbClr val="2A2A28"/>
                </a:solidFill>
                <a:latin typeface="Trebuchet MS"/>
                <a:cs typeface="Trebuchet MS"/>
              </a:rPr>
              <a:t>Solve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0" dirty="0">
                <a:solidFill>
                  <a:srgbClr val="2A2A28"/>
                </a:solidFill>
                <a:latin typeface="Trebuchet MS"/>
                <a:cs typeface="Trebuchet MS"/>
              </a:rPr>
              <a:t>the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60" dirty="0">
                <a:solidFill>
                  <a:srgbClr val="2A2A28"/>
                </a:solidFill>
                <a:latin typeface="Trebuchet MS"/>
                <a:cs typeface="Trebuchet MS"/>
              </a:rPr>
              <a:t>Problem</a:t>
            </a:r>
            <a:endParaRPr sz="2250" dirty="0">
              <a:latin typeface="Trebuchet MS"/>
              <a:cs typeface="Trebuchet MS"/>
            </a:endParaRPr>
          </a:p>
          <a:p>
            <a:pPr marL="12700" marR="460375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Nourishing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90" dirty="0">
                <a:solidFill>
                  <a:srgbClr val="2A2A28"/>
                </a:solidFill>
                <a:latin typeface="Arial"/>
                <a:cs typeface="Arial"/>
              </a:rPr>
              <a:t>Noms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supplies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ready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heat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eat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family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meals 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that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90" dirty="0">
                <a:solidFill>
                  <a:srgbClr val="2A2A28"/>
                </a:solidFill>
                <a:latin typeface="Arial"/>
                <a:cs typeface="Arial"/>
              </a:rPr>
              <a:t>will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appeal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the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pickiest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of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0" dirty="0">
                <a:solidFill>
                  <a:srgbClr val="2A2A28"/>
                </a:solidFill>
                <a:latin typeface="Arial"/>
                <a:cs typeface="Arial"/>
              </a:rPr>
              <a:t>eaters.</a:t>
            </a:r>
            <a:endParaRPr sz="2250" dirty="0">
              <a:latin typeface="Arial"/>
              <a:cs typeface="Arial"/>
            </a:endParaRPr>
          </a:p>
          <a:p>
            <a:pPr marL="12700" marR="5080">
              <a:lnSpc>
                <a:spcPct val="144400"/>
              </a:lnSpc>
              <a:spcBef>
                <a:spcPts val="5"/>
              </a:spcBef>
              <a:buChar char="•"/>
              <a:tabLst>
                <a:tab pos="188595" algn="l"/>
              </a:tabLst>
            </a:pP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All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products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used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in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our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meals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are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organic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sources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20" dirty="0">
                <a:solidFill>
                  <a:srgbClr val="2A2A28"/>
                </a:solidFill>
                <a:latin typeface="Arial"/>
                <a:cs typeface="Arial"/>
              </a:rPr>
              <a:t>as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locally  </a:t>
            </a:r>
            <a:r>
              <a:rPr sz="2250" spc="-20" dirty="0">
                <a:solidFill>
                  <a:srgbClr val="2A2A28"/>
                </a:solidFill>
                <a:latin typeface="Arial"/>
                <a:cs typeface="Arial"/>
              </a:rPr>
              <a:t>as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possible</a:t>
            </a:r>
            <a:endParaRPr sz="2250" dirty="0">
              <a:latin typeface="Arial"/>
              <a:cs typeface="Arial"/>
            </a:endParaRPr>
          </a:p>
          <a:p>
            <a:pPr marL="12700" marR="233679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150" dirty="0">
                <a:solidFill>
                  <a:srgbClr val="2A2A28"/>
                </a:solidFill>
                <a:latin typeface="Arial"/>
                <a:cs typeface="Arial"/>
              </a:rPr>
              <a:t>We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create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simple,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family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friendly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meals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appeal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adults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 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children.</a:t>
            </a: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A2A28"/>
              </a:buClr>
              <a:buFont typeface="Arial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55" dirty="0">
                <a:solidFill>
                  <a:srgbClr val="2A2A28"/>
                </a:solidFill>
                <a:latin typeface="Trebuchet MS"/>
                <a:cs typeface="Trebuchet MS"/>
              </a:rPr>
              <a:t>Marketing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60" dirty="0">
                <a:solidFill>
                  <a:srgbClr val="2A2A28"/>
                </a:solidFill>
                <a:latin typeface="Trebuchet MS"/>
                <a:cs typeface="Trebuchet MS"/>
              </a:rPr>
              <a:t>Messages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90" dirty="0">
                <a:solidFill>
                  <a:srgbClr val="2A2A28"/>
                </a:solidFill>
                <a:latin typeface="Arial"/>
                <a:cs typeface="Arial"/>
              </a:rPr>
              <a:t>Homecooked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in</a:t>
            </a:r>
            <a:r>
              <a:rPr sz="2250" spc="-20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Minutes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Nutrition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packed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90" dirty="0">
                <a:solidFill>
                  <a:srgbClr val="2A2A28"/>
                </a:solidFill>
                <a:latin typeface="Arial"/>
                <a:cs typeface="Arial"/>
              </a:rPr>
              <a:t>for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the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pickiest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of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eaters</a:t>
            </a:r>
            <a:endParaRPr sz="2250" dirty="0">
              <a:latin typeface="Arial"/>
              <a:cs typeface="Arial"/>
            </a:endParaRPr>
          </a:p>
          <a:p>
            <a:pPr marL="12700" marR="21717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Organic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locally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sourced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00" dirty="0">
                <a:solidFill>
                  <a:srgbClr val="2A2A28"/>
                </a:solidFill>
                <a:latin typeface="Arial"/>
                <a:cs typeface="Arial"/>
              </a:rPr>
              <a:t>-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learn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more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about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our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suppliers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at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  <a:hlinkClick r:id="rId2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  <a:hlinkClick r:id="rId2"/>
              </a:rPr>
              <a:t>www.nourishingnoms.com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34575" y="0"/>
            <a:ext cx="8353425" cy="10286999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563735"/>
          </a:xfrm>
          <a:custGeom>
            <a:avLst/>
            <a:gdLst/>
            <a:ahLst/>
            <a:cxnLst/>
            <a:rect l="l" t="t" r="r" b="b"/>
            <a:pathLst>
              <a:path w="18288000" h="9563735">
                <a:moveTo>
                  <a:pt x="0" y="9563103"/>
                </a:moveTo>
                <a:lnTo>
                  <a:pt x="18288001" y="9563103"/>
                </a:lnTo>
                <a:lnTo>
                  <a:pt x="18288001" y="0"/>
                </a:lnTo>
                <a:lnTo>
                  <a:pt x="0" y="0"/>
                </a:lnTo>
                <a:lnTo>
                  <a:pt x="0" y="956310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8700" y="777296"/>
            <a:ext cx="8775700" cy="4061496"/>
          </a:xfrm>
          <a:prstGeom prst="rect">
            <a:avLst/>
          </a:prstGeom>
        </p:spPr>
        <p:txBody>
          <a:bodyPr vert="horz" wrap="square" lIns="0" tIns="482600" rIns="0" bIns="0" rtlCol="0">
            <a:spAutoFit/>
          </a:bodyPr>
          <a:lstStyle/>
          <a:p>
            <a:pPr marL="12700" marR="5080">
              <a:lnSpc>
                <a:spcPct val="79100"/>
              </a:lnSpc>
              <a:spcBef>
                <a:spcPts val="3800"/>
              </a:spcBef>
            </a:pPr>
            <a:r>
              <a:rPr sz="14700" b="1" spc="400" dirty="0">
                <a:latin typeface="Trebuchet MS"/>
                <a:cs typeface="Trebuchet MS"/>
              </a:rPr>
              <a:t>Persona</a:t>
            </a:r>
            <a:r>
              <a:rPr lang="en-US" sz="14700" b="1" spc="400" dirty="0">
                <a:latin typeface="Trebuchet MS"/>
                <a:cs typeface="Trebuchet MS"/>
              </a:rPr>
              <a:t> Template</a:t>
            </a:r>
            <a:endParaRPr sz="147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88425" y="6845823"/>
            <a:ext cx="4767580" cy="4518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4400"/>
              </a:lnSpc>
              <a:spcBef>
                <a:spcPts val="95"/>
              </a:spcBef>
            </a:pPr>
            <a:r>
              <a:rPr sz="2250" spc="85" dirty="0">
                <a:solidFill>
                  <a:srgbClr val="FFFAEE"/>
                </a:solidFill>
                <a:latin typeface="Arial"/>
                <a:cs typeface="Arial"/>
              </a:rPr>
              <a:t>Meet </a:t>
            </a:r>
            <a:r>
              <a:rPr lang="en-US" sz="2250" spc="-20" dirty="0">
                <a:solidFill>
                  <a:srgbClr val="FFFAEE"/>
                </a:solidFill>
                <a:latin typeface="Arial"/>
                <a:cs typeface="Arial"/>
              </a:rPr>
              <a:t>XXX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  <p:extLst>
      <p:ext uri="{BB962C8B-B14F-4D97-AF65-F5344CB8AC3E}">
        <p14:creationId xmlns:p14="http://schemas.microsoft.com/office/powerpoint/2010/main" val="361969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62"/>
            <a:ext cx="18288000" cy="0"/>
          </a:xfrm>
          <a:custGeom>
            <a:avLst/>
            <a:gdLst/>
            <a:ahLst/>
            <a:cxnLst/>
            <a:rect l="l" t="t" r="r" b="b"/>
            <a:pathLst>
              <a:path w="18288000">
                <a:moveTo>
                  <a:pt x="0" y="0"/>
                </a:moveTo>
                <a:lnTo>
                  <a:pt x="18288001" y="0"/>
                </a:lnTo>
              </a:path>
            </a:pathLst>
          </a:custGeom>
          <a:ln w="9525">
            <a:solidFill>
              <a:srgbClr val="575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57059">
              <a:lnSpc>
                <a:spcPct val="100000"/>
              </a:lnSpc>
              <a:spcBef>
                <a:spcPts val="105"/>
              </a:spcBef>
            </a:pPr>
            <a:r>
              <a:rPr lang="en-US" spc="-5" dirty="0"/>
              <a:t>Persona 1</a:t>
            </a:r>
            <a:endParaRPr spc="-5" dirty="0"/>
          </a:p>
        </p:txBody>
      </p:sp>
      <p:sp>
        <p:nvSpPr>
          <p:cNvPr id="4" name="object 4"/>
          <p:cNvSpPr txBox="1"/>
          <p:nvPr/>
        </p:nvSpPr>
        <p:spPr>
          <a:xfrm>
            <a:off x="8778875" y="3131073"/>
            <a:ext cx="7310120" cy="5027402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100" dirty="0">
                <a:solidFill>
                  <a:srgbClr val="2A2A28"/>
                </a:solidFill>
                <a:latin typeface="Trebuchet MS"/>
                <a:cs typeface="Trebuchet MS"/>
              </a:rPr>
              <a:t>Background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55" dirty="0">
                <a:solidFill>
                  <a:srgbClr val="2A2A28"/>
                </a:solidFill>
                <a:latin typeface="Arial"/>
                <a:cs typeface="Arial"/>
              </a:rPr>
              <a:t>Include age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55" dirty="0">
                <a:solidFill>
                  <a:srgbClr val="2A2A28"/>
                </a:solidFill>
                <a:latin typeface="Arial"/>
                <a:cs typeface="Arial"/>
              </a:rPr>
              <a:t>Gender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30" dirty="0">
                <a:solidFill>
                  <a:srgbClr val="2A2A28"/>
                </a:solidFill>
                <a:latin typeface="Arial"/>
                <a:cs typeface="Arial"/>
              </a:rPr>
              <a:t>Geography</a:t>
            </a: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A2A28"/>
              </a:buClr>
              <a:buFont typeface="Arial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85" dirty="0">
                <a:solidFill>
                  <a:srgbClr val="2A2A28"/>
                </a:solidFill>
                <a:latin typeface="Trebuchet MS"/>
                <a:cs typeface="Trebuchet MS"/>
              </a:rPr>
              <a:t>Demographics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HHI:</a:t>
            </a:r>
            <a:endParaRPr lang="en-US" sz="2250" dirty="0">
              <a:latin typeface="Arial"/>
              <a:cs typeface="Arial"/>
            </a:endParaRPr>
          </a:p>
          <a:p>
            <a:pPr marL="12700" marR="508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lang="en-US" sz="2250" spc="65" dirty="0">
                <a:solidFill>
                  <a:srgbClr val="2A2A28"/>
                </a:solidFill>
                <a:latin typeface="Arial"/>
                <a:cs typeface="Arial"/>
              </a:rPr>
              <a:t>Education Level</a:t>
            </a:r>
            <a:endParaRPr lang="en-US"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Mar</a:t>
            </a:r>
            <a:r>
              <a:rPr lang="en-US" sz="2250" spc="25" dirty="0">
                <a:solidFill>
                  <a:srgbClr val="2A2A28"/>
                </a:solidFill>
                <a:latin typeface="Arial"/>
                <a:cs typeface="Arial"/>
              </a:rPr>
              <a:t>ital status and children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50" dirty="0">
                <a:solidFill>
                  <a:srgbClr val="2A2A28"/>
                </a:solidFill>
                <a:latin typeface="Arial"/>
                <a:cs typeface="Arial"/>
              </a:rPr>
              <a:t>Home type and ownership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003932" y="9714920"/>
            <a:ext cx="3940810" cy="370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spc="180" dirty="0">
                <a:solidFill>
                  <a:srgbClr val="FF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cultivationcompanies.com</a:t>
            </a: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Image result for shadow profile woman">
            <a:extLst>
              <a:ext uri="{FF2B5EF4-FFF2-40B4-BE49-F238E27FC236}">
                <a16:creationId xmlns:a16="http://schemas.microsoft.com/office/drawing/2014/main" id="{B6ED44EF-65E7-4BEF-843F-210C5EB53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10819"/>
            <a:ext cx="5746227" cy="57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33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1345458"/>
            <a:ext cx="7998459" cy="14061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5" dirty="0"/>
              <a:t>Persona 1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825500" y="2788174"/>
            <a:ext cx="8531860" cy="556864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10" dirty="0">
                <a:solidFill>
                  <a:srgbClr val="2A2A28"/>
                </a:solidFill>
                <a:latin typeface="Trebuchet MS"/>
                <a:cs typeface="Trebuchet MS"/>
              </a:rPr>
              <a:t>Identifiers </a:t>
            </a:r>
            <a:r>
              <a:rPr sz="2250" b="1" spc="700" dirty="0">
                <a:solidFill>
                  <a:srgbClr val="2A2A28"/>
                </a:solidFill>
                <a:latin typeface="Trebuchet MS"/>
                <a:cs typeface="Trebuchet MS"/>
              </a:rPr>
              <a:t>/</a:t>
            </a:r>
            <a:r>
              <a:rPr sz="2250" b="1" spc="-300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30" dirty="0">
                <a:solidFill>
                  <a:srgbClr val="2A2A28"/>
                </a:solidFill>
                <a:latin typeface="Trebuchet MS"/>
                <a:cs typeface="Trebuchet MS"/>
              </a:rPr>
              <a:t>Lifestyle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75" dirty="0">
                <a:solidFill>
                  <a:srgbClr val="2A2A28"/>
                </a:solidFill>
                <a:latin typeface="Arial"/>
                <a:cs typeface="Arial"/>
              </a:rPr>
              <a:t>Work habits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60" dirty="0">
                <a:solidFill>
                  <a:srgbClr val="2A2A28"/>
                </a:solidFill>
                <a:latin typeface="Arial"/>
                <a:cs typeface="Arial"/>
              </a:rPr>
              <a:t>Hobbies / Recreations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35" dirty="0">
                <a:solidFill>
                  <a:srgbClr val="2A2A28"/>
                </a:solidFill>
                <a:latin typeface="Arial"/>
                <a:cs typeface="Arial"/>
              </a:rPr>
              <a:t>Purchasing Habits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35" dirty="0">
                <a:solidFill>
                  <a:srgbClr val="2A2A28"/>
                </a:solidFill>
                <a:latin typeface="Arial"/>
                <a:cs typeface="Arial"/>
              </a:rPr>
              <a:t>Habits related to your business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55" dirty="0">
                <a:solidFill>
                  <a:srgbClr val="2A2A28"/>
                </a:solidFill>
                <a:latin typeface="Arial"/>
                <a:cs typeface="Arial"/>
              </a:rPr>
              <a:t>Social habits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15" dirty="0">
                <a:solidFill>
                  <a:srgbClr val="2A2A28"/>
                </a:solidFill>
                <a:latin typeface="Arial"/>
                <a:cs typeface="Arial"/>
              </a:rPr>
              <a:t>Media / </a:t>
            </a:r>
            <a:r>
              <a:rPr sz="2250" spc="15" dirty="0">
                <a:solidFill>
                  <a:srgbClr val="2A2A28"/>
                </a:solidFill>
                <a:latin typeface="Arial"/>
                <a:cs typeface="Arial"/>
              </a:rPr>
              <a:t>Social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Media</a:t>
            </a:r>
            <a:r>
              <a:rPr lang="en-US" sz="2250" spc="10" dirty="0">
                <a:solidFill>
                  <a:srgbClr val="2A2A28"/>
                </a:solidFill>
                <a:latin typeface="Arial"/>
                <a:cs typeface="Arial"/>
              </a:rPr>
              <a:t> usage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125" dirty="0">
                <a:solidFill>
                  <a:srgbClr val="2A2A28"/>
                </a:solidFill>
                <a:latin typeface="Trebuchet MS"/>
                <a:cs typeface="Trebuchet MS"/>
              </a:rPr>
              <a:t>Wants </a:t>
            </a:r>
            <a:r>
              <a:rPr sz="2250" b="1" spc="700" dirty="0">
                <a:solidFill>
                  <a:srgbClr val="2A2A28"/>
                </a:solidFill>
                <a:latin typeface="Trebuchet MS"/>
                <a:cs typeface="Trebuchet MS"/>
              </a:rPr>
              <a:t>/</a:t>
            </a:r>
            <a:r>
              <a:rPr sz="2250" b="1" spc="-41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30" dirty="0">
                <a:solidFill>
                  <a:srgbClr val="2A2A28"/>
                </a:solidFill>
                <a:latin typeface="Trebuchet MS"/>
                <a:cs typeface="Trebuchet MS"/>
              </a:rPr>
              <a:t>Needs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60" dirty="0">
                <a:solidFill>
                  <a:srgbClr val="2A2A28"/>
                </a:solidFill>
                <a:latin typeface="Arial"/>
                <a:cs typeface="Arial"/>
              </a:rPr>
              <a:t>Values</a:t>
            </a:r>
            <a:endParaRPr sz="22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50" dirty="0">
                <a:solidFill>
                  <a:srgbClr val="2A2A28"/>
                </a:solidFill>
                <a:latin typeface="Arial"/>
                <a:cs typeface="Arial"/>
              </a:rPr>
              <a:t>Desires</a:t>
            </a:r>
            <a:endParaRPr sz="2250" dirty="0">
              <a:latin typeface="Arial"/>
              <a:cs typeface="Arial"/>
            </a:endParaRPr>
          </a:p>
          <a:p>
            <a:pPr marL="12700" marR="17272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lang="en-US" sz="2250" spc="5" dirty="0">
                <a:solidFill>
                  <a:srgbClr val="2A2A28"/>
                </a:solidFill>
                <a:latin typeface="Arial"/>
                <a:cs typeface="Arial"/>
              </a:rPr>
              <a:t>Concerns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pic>
        <p:nvPicPr>
          <p:cNvPr id="7" name="Picture 2" descr="Image result for shadow profile woman">
            <a:extLst>
              <a:ext uri="{FF2B5EF4-FFF2-40B4-BE49-F238E27FC236}">
                <a16:creationId xmlns:a16="http://schemas.microsoft.com/office/drawing/2014/main" id="{1F34030E-07CF-4AD6-B060-A961878C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1453" y="2054551"/>
            <a:ext cx="5746227" cy="57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39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95874" y="2449476"/>
            <a:ext cx="9677400" cy="5246307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algn="ctr">
              <a:lnSpc>
                <a:spcPts val="8100"/>
              </a:lnSpc>
              <a:spcBef>
                <a:spcPts val="409"/>
              </a:spcBef>
            </a:pPr>
            <a:r>
              <a:rPr lang="en-US" sz="6800" b="1" spc="350" dirty="0">
                <a:solidFill>
                  <a:srgbClr val="FFFAEE"/>
                </a:solidFill>
                <a:latin typeface="Trebuchet MS"/>
                <a:cs typeface="Trebuchet MS"/>
              </a:rPr>
              <a:t>Actual quote from a customer discussing how they use your product or service and their concerns.</a:t>
            </a:r>
            <a:endParaRPr sz="6800" dirty="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73521" y="6679854"/>
            <a:ext cx="9501505" cy="1955663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algn="ctr">
              <a:lnSpc>
                <a:spcPts val="8100"/>
              </a:lnSpc>
              <a:spcBef>
                <a:spcPts val="409"/>
              </a:spcBef>
            </a:pPr>
            <a:endParaRPr lang="en-US" sz="6800" dirty="0">
              <a:latin typeface="Trebuchet MS"/>
              <a:cs typeface="Trebuchet MS"/>
            </a:endParaRPr>
          </a:p>
          <a:p>
            <a:pPr marR="80645" algn="ctr">
              <a:lnSpc>
                <a:spcPct val="100000"/>
              </a:lnSpc>
              <a:spcBef>
                <a:spcPts val="3185"/>
              </a:spcBef>
              <a:tabLst>
                <a:tab pos="2645410" algn="l"/>
              </a:tabLst>
            </a:pPr>
            <a:r>
              <a:rPr lang="en-US" sz="2950" i="1" spc="5" dirty="0">
                <a:solidFill>
                  <a:srgbClr val="2A2A28"/>
                </a:solidFill>
                <a:latin typeface="Alegreya"/>
                <a:cs typeface="Alegreya"/>
              </a:rPr>
              <a:t>PERSONA 1</a:t>
            </a:r>
            <a:endParaRPr sz="2950" dirty="0">
              <a:latin typeface="Alegreya"/>
              <a:cs typeface="Alegrey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67700" y="1247775"/>
            <a:ext cx="1343025" cy="923925"/>
          </a:xfrm>
          <a:custGeom>
            <a:avLst/>
            <a:gdLst/>
            <a:ahLst/>
            <a:cxnLst/>
            <a:rect l="l" t="t" r="r" b="b"/>
            <a:pathLst>
              <a:path w="1343025" h="923925">
                <a:moveTo>
                  <a:pt x="1278492" y="0"/>
                </a:moveTo>
                <a:lnTo>
                  <a:pt x="1278492" y="215237"/>
                </a:lnTo>
                <a:lnTo>
                  <a:pt x="1231032" y="218230"/>
                </a:lnTo>
                <a:lnTo>
                  <a:pt x="1188652" y="224582"/>
                </a:lnTo>
                <a:lnTo>
                  <a:pt x="1151370" y="234297"/>
                </a:lnTo>
                <a:lnTo>
                  <a:pt x="1091047" y="264173"/>
                </a:lnTo>
                <a:lnTo>
                  <a:pt x="1043667" y="309766"/>
                </a:lnTo>
                <a:lnTo>
                  <a:pt x="1024432" y="338600"/>
                </a:lnTo>
                <a:lnTo>
                  <a:pt x="1077792" y="341274"/>
                </a:lnTo>
                <a:lnTo>
                  <a:pt x="1127315" y="349297"/>
                </a:lnTo>
                <a:lnTo>
                  <a:pt x="1172996" y="362675"/>
                </a:lnTo>
                <a:lnTo>
                  <a:pt x="1214834" y="381411"/>
                </a:lnTo>
                <a:lnTo>
                  <a:pt x="1252826" y="405509"/>
                </a:lnTo>
                <a:lnTo>
                  <a:pt x="1285291" y="435640"/>
                </a:lnTo>
                <a:lnTo>
                  <a:pt x="1310545" y="472491"/>
                </a:lnTo>
                <a:lnTo>
                  <a:pt x="1328587" y="516067"/>
                </a:lnTo>
                <a:lnTo>
                  <a:pt x="1339414" y="566368"/>
                </a:lnTo>
                <a:lnTo>
                  <a:pt x="1343024" y="623397"/>
                </a:lnTo>
                <a:lnTo>
                  <a:pt x="1341753" y="651453"/>
                </a:lnTo>
                <a:lnTo>
                  <a:pt x="1331562" y="706580"/>
                </a:lnTo>
                <a:lnTo>
                  <a:pt x="1311189" y="759806"/>
                </a:lnTo>
                <a:lnTo>
                  <a:pt x="1280907" y="807707"/>
                </a:lnTo>
                <a:lnTo>
                  <a:pt x="1240841" y="849462"/>
                </a:lnTo>
                <a:lnTo>
                  <a:pt x="1191805" y="883570"/>
                </a:lnTo>
                <a:lnTo>
                  <a:pt x="1133920" y="909173"/>
                </a:lnTo>
                <a:lnTo>
                  <a:pt x="1067436" y="922285"/>
                </a:lnTo>
                <a:lnTo>
                  <a:pt x="1030999" y="923924"/>
                </a:lnTo>
                <a:lnTo>
                  <a:pt x="973849" y="920067"/>
                </a:lnTo>
                <a:lnTo>
                  <a:pt x="921371" y="908494"/>
                </a:lnTo>
                <a:lnTo>
                  <a:pt x="873566" y="889202"/>
                </a:lnTo>
                <a:lnTo>
                  <a:pt x="830436" y="862190"/>
                </a:lnTo>
                <a:lnTo>
                  <a:pt x="791981" y="827457"/>
                </a:lnTo>
                <a:lnTo>
                  <a:pt x="764438" y="793501"/>
                </a:lnTo>
                <a:lnTo>
                  <a:pt x="741898" y="755941"/>
                </a:lnTo>
                <a:lnTo>
                  <a:pt x="724363" y="714773"/>
                </a:lnTo>
                <a:lnTo>
                  <a:pt x="711835" y="669991"/>
                </a:lnTo>
                <a:lnTo>
                  <a:pt x="704317" y="621591"/>
                </a:lnTo>
                <a:lnTo>
                  <a:pt x="701810" y="569568"/>
                </a:lnTo>
                <a:lnTo>
                  <a:pt x="703416" y="525353"/>
                </a:lnTo>
                <a:lnTo>
                  <a:pt x="708230" y="480645"/>
                </a:lnTo>
                <a:lnTo>
                  <a:pt x="716247" y="435448"/>
                </a:lnTo>
                <a:lnTo>
                  <a:pt x="727462" y="389765"/>
                </a:lnTo>
                <a:lnTo>
                  <a:pt x="742804" y="344726"/>
                </a:lnTo>
                <a:lnTo>
                  <a:pt x="763190" y="301497"/>
                </a:lnTo>
                <a:lnTo>
                  <a:pt x="788597" y="260076"/>
                </a:lnTo>
                <a:lnTo>
                  <a:pt x="819003" y="220458"/>
                </a:lnTo>
                <a:lnTo>
                  <a:pt x="854801" y="182864"/>
                </a:lnTo>
                <a:lnTo>
                  <a:pt x="896357" y="147479"/>
                </a:lnTo>
                <a:lnTo>
                  <a:pt x="943671" y="114312"/>
                </a:lnTo>
                <a:lnTo>
                  <a:pt x="996738" y="83374"/>
                </a:lnTo>
                <a:lnTo>
                  <a:pt x="1035659" y="64444"/>
                </a:lnTo>
                <a:lnTo>
                  <a:pt x="1077790" y="47533"/>
                </a:lnTo>
                <a:lnTo>
                  <a:pt x="1123136" y="32636"/>
                </a:lnTo>
                <a:lnTo>
                  <a:pt x="1171699" y="19750"/>
                </a:lnTo>
                <a:lnTo>
                  <a:pt x="1223483" y="8872"/>
                </a:lnTo>
                <a:lnTo>
                  <a:pt x="1278492" y="0"/>
                </a:lnTo>
                <a:close/>
              </a:path>
              <a:path w="1343025" h="923925">
                <a:moveTo>
                  <a:pt x="576734" y="0"/>
                </a:moveTo>
                <a:lnTo>
                  <a:pt x="576734" y="215237"/>
                </a:lnTo>
                <a:lnTo>
                  <a:pt x="529843" y="218230"/>
                </a:lnTo>
                <a:lnTo>
                  <a:pt x="487882" y="224582"/>
                </a:lnTo>
                <a:lnTo>
                  <a:pt x="450848" y="234297"/>
                </a:lnTo>
                <a:lnTo>
                  <a:pt x="390582" y="264167"/>
                </a:lnTo>
                <a:lnTo>
                  <a:pt x="343170" y="309764"/>
                </a:lnTo>
                <a:lnTo>
                  <a:pt x="323910" y="338600"/>
                </a:lnTo>
                <a:lnTo>
                  <a:pt x="376847" y="341274"/>
                </a:lnTo>
                <a:lnTo>
                  <a:pt x="426088" y="349297"/>
                </a:lnTo>
                <a:lnTo>
                  <a:pt x="471641" y="362675"/>
                </a:lnTo>
                <a:lnTo>
                  <a:pt x="513514" y="381411"/>
                </a:lnTo>
                <a:lnTo>
                  <a:pt x="551714" y="405509"/>
                </a:lnTo>
                <a:lnTo>
                  <a:pt x="584435" y="435630"/>
                </a:lnTo>
                <a:lnTo>
                  <a:pt x="609883" y="472482"/>
                </a:lnTo>
                <a:lnTo>
                  <a:pt x="628058" y="516059"/>
                </a:lnTo>
                <a:lnTo>
                  <a:pt x="638962" y="566357"/>
                </a:lnTo>
                <a:lnTo>
                  <a:pt x="642596" y="623370"/>
                </a:lnTo>
                <a:lnTo>
                  <a:pt x="641322" y="651411"/>
                </a:lnTo>
                <a:lnTo>
                  <a:pt x="631112" y="706544"/>
                </a:lnTo>
                <a:lnTo>
                  <a:pt x="610685" y="759781"/>
                </a:lnTo>
                <a:lnTo>
                  <a:pt x="580088" y="807700"/>
                </a:lnTo>
                <a:lnTo>
                  <a:pt x="539503" y="849435"/>
                </a:lnTo>
                <a:lnTo>
                  <a:pt x="490112" y="883543"/>
                </a:lnTo>
                <a:lnTo>
                  <a:pt x="432159" y="909161"/>
                </a:lnTo>
                <a:lnTo>
                  <a:pt x="365664" y="922285"/>
                </a:lnTo>
                <a:lnTo>
                  <a:pt x="329228" y="923924"/>
                </a:lnTo>
                <a:lnTo>
                  <a:pt x="272065" y="920067"/>
                </a:lnTo>
                <a:lnTo>
                  <a:pt x="219587" y="908494"/>
                </a:lnTo>
                <a:lnTo>
                  <a:pt x="171790" y="889202"/>
                </a:lnTo>
                <a:lnTo>
                  <a:pt x="128667" y="862190"/>
                </a:lnTo>
                <a:lnTo>
                  <a:pt x="90210" y="827457"/>
                </a:lnTo>
                <a:lnTo>
                  <a:pt x="62651" y="793501"/>
                </a:lnTo>
                <a:lnTo>
                  <a:pt x="40099" y="755941"/>
                </a:lnTo>
                <a:lnTo>
                  <a:pt x="22557" y="714773"/>
                </a:lnTo>
                <a:lnTo>
                  <a:pt x="10026" y="669991"/>
                </a:lnTo>
                <a:lnTo>
                  <a:pt x="2506" y="621591"/>
                </a:lnTo>
                <a:lnTo>
                  <a:pt x="0" y="569568"/>
                </a:lnTo>
                <a:lnTo>
                  <a:pt x="1608" y="525353"/>
                </a:lnTo>
                <a:lnTo>
                  <a:pt x="6429" y="480645"/>
                </a:lnTo>
                <a:lnTo>
                  <a:pt x="14459" y="435448"/>
                </a:lnTo>
                <a:lnTo>
                  <a:pt x="25692" y="389765"/>
                </a:lnTo>
                <a:lnTo>
                  <a:pt x="41043" y="344726"/>
                </a:lnTo>
                <a:lnTo>
                  <a:pt x="61423" y="301497"/>
                </a:lnTo>
                <a:lnTo>
                  <a:pt x="86819" y="260076"/>
                </a:lnTo>
                <a:lnTo>
                  <a:pt x="117219" y="220458"/>
                </a:lnTo>
                <a:lnTo>
                  <a:pt x="153028" y="182864"/>
                </a:lnTo>
                <a:lnTo>
                  <a:pt x="194597" y="147479"/>
                </a:lnTo>
                <a:lnTo>
                  <a:pt x="241917" y="114312"/>
                </a:lnTo>
                <a:lnTo>
                  <a:pt x="294981" y="83374"/>
                </a:lnTo>
                <a:lnTo>
                  <a:pt x="333891" y="64444"/>
                </a:lnTo>
                <a:lnTo>
                  <a:pt x="376015" y="47533"/>
                </a:lnTo>
                <a:lnTo>
                  <a:pt x="421358" y="32636"/>
                </a:lnTo>
                <a:lnTo>
                  <a:pt x="469924" y="19750"/>
                </a:lnTo>
                <a:lnTo>
                  <a:pt x="521715" y="8872"/>
                </a:lnTo>
                <a:lnTo>
                  <a:pt x="576734" y="0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  <p:extLst>
      <p:ext uri="{BB962C8B-B14F-4D97-AF65-F5344CB8AC3E}">
        <p14:creationId xmlns:p14="http://schemas.microsoft.com/office/powerpoint/2010/main" val="4416731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57059">
              <a:lnSpc>
                <a:spcPct val="100000"/>
              </a:lnSpc>
              <a:spcBef>
                <a:spcPts val="105"/>
              </a:spcBef>
            </a:pPr>
            <a:r>
              <a:rPr lang="en-US" spc="-5" dirty="0"/>
              <a:t>Persona 1</a:t>
            </a:r>
            <a:endParaRPr spc="-5" dirty="0"/>
          </a:p>
        </p:txBody>
      </p:sp>
      <p:sp>
        <p:nvSpPr>
          <p:cNvPr id="4" name="object 4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07450" y="2950098"/>
            <a:ext cx="9137015" cy="4223079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60" dirty="0">
                <a:solidFill>
                  <a:srgbClr val="2A2A28"/>
                </a:solidFill>
                <a:latin typeface="Trebuchet MS"/>
                <a:cs typeface="Trebuchet MS"/>
              </a:rPr>
              <a:t>Problem </a:t>
            </a:r>
            <a:r>
              <a:rPr sz="2250" b="1" spc="25" dirty="0">
                <a:solidFill>
                  <a:srgbClr val="2A2A28"/>
                </a:solidFill>
                <a:latin typeface="Trebuchet MS"/>
                <a:cs typeface="Trebuchet MS"/>
              </a:rPr>
              <a:t>to </a:t>
            </a:r>
            <a:r>
              <a:rPr sz="2250" b="1" spc="125" dirty="0">
                <a:solidFill>
                  <a:srgbClr val="2A2A28"/>
                </a:solidFill>
                <a:latin typeface="Trebuchet MS"/>
                <a:cs typeface="Trebuchet MS"/>
              </a:rPr>
              <a:t>Be</a:t>
            </a:r>
            <a:r>
              <a:rPr sz="2250" b="1" spc="-520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00" dirty="0">
                <a:solidFill>
                  <a:srgbClr val="2A2A28"/>
                </a:solidFill>
                <a:latin typeface="Trebuchet MS"/>
                <a:cs typeface="Trebuchet MS"/>
              </a:rPr>
              <a:t>Solved</a:t>
            </a:r>
            <a:endParaRPr sz="2250" dirty="0">
              <a:latin typeface="Trebuchet MS"/>
              <a:cs typeface="Trebuchet MS"/>
            </a:endParaRPr>
          </a:p>
          <a:p>
            <a:pPr marL="12700" marR="239141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lang="en-US" sz="2250" spc="0" dirty="0">
                <a:solidFill>
                  <a:srgbClr val="2A2A28"/>
                </a:solidFill>
                <a:latin typeface="Arial"/>
                <a:cs typeface="Arial"/>
              </a:rPr>
              <a:t>What does your customer need</a:t>
            </a:r>
          </a:p>
          <a:p>
            <a:pPr marL="12700" marR="239141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lang="en-US" sz="2250" dirty="0">
                <a:solidFill>
                  <a:srgbClr val="2A2A28"/>
                </a:solidFill>
                <a:latin typeface="Arial"/>
                <a:cs typeface="Arial"/>
              </a:rPr>
              <a:t>What are their challenges</a:t>
            </a: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A2A28"/>
              </a:buClr>
              <a:buFont typeface="Arial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25" dirty="0">
                <a:solidFill>
                  <a:srgbClr val="2A2A28"/>
                </a:solidFill>
                <a:latin typeface="Trebuchet MS"/>
                <a:cs typeface="Trebuchet MS"/>
              </a:rPr>
              <a:t>Objections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50" dirty="0">
                <a:solidFill>
                  <a:srgbClr val="2A2A28"/>
                </a:solidFill>
                <a:latin typeface="Arial"/>
                <a:cs typeface="Arial"/>
              </a:rPr>
              <a:t>What are the barriers to purchase</a:t>
            </a: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50" dirty="0">
                <a:solidFill>
                  <a:srgbClr val="2A2A28"/>
                </a:solidFill>
                <a:latin typeface="Arial"/>
                <a:cs typeface="Arial"/>
              </a:rPr>
              <a:t>Why would they choose another options or a competitor</a:t>
            </a: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5208905">
              <a:lnSpc>
                <a:spcPct val="100000"/>
              </a:lnSpc>
            </a:pPr>
            <a:r>
              <a:rPr sz="2250" spc="180" dirty="0">
                <a:solidFill>
                  <a:srgbClr val="FFFAEE"/>
                </a:solidFill>
                <a:latin typeface="Palatino Linotype"/>
                <a:cs typeface="Palatino Linotype"/>
              </a:rPr>
              <a:t>cultivationcompanies.com</a:t>
            </a:r>
            <a:endParaRPr sz="2250" dirty="0">
              <a:latin typeface="Palatino Linotype"/>
              <a:cs typeface="Palatino Linotype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20DEEE45-C2A5-4F70-A141-F443119CE76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13914487" y="9732167"/>
            <a:ext cx="4030344" cy="3632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pic>
        <p:nvPicPr>
          <p:cNvPr id="7" name="Picture 2" descr="Image result for shadow profile woman">
            <a:extLst>
              <a:ext uri="{FF2B5EF4-FFF2-40B4-BE49-F238E27FC236}">
                <a16:creationId xmlns:a16="http://schemas.microsoft.com/office/drawing/2014/main" id="{2C6028F5-70D0-4561-BE22-91A649926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910819"/>
            <a:ext cx="5746227" cy="57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3550" y="1345458"/>
            <a:ext cx="7998459" cy="1405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pc="-5" dirty="0"/>
              <a:t>Persona 1</a:t>
            </a:r>
            <a:endParaRPr spc="-5" dirty="0"/>
          </a:p>
        </p:txBody>
      </p:sp>
      <p:sp>
        <p:nvSpPr>
          <p:cNvPr id="3" name="object 3"/>
          <p:cNvSpPr txBox="1"/>
          <p:nvPr/>
        </p:nvSpPr>
        <p:spPr>
          <a:xfrm>
            <a:off x="739775" y="2664349"/>
            <a:ext cx="8822690" cy="3371564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125" dirty="0">
                <a:solidFill>
                  <a:srgbClr val="2A2A28"/>
                </a:solidFill>
                <a:latin typeface="Trebuchet MS"/>
                <a:cs typeface="Trebuchet MS"/>
              </a:rPr>
              <a:t>How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225" dirty="0">
                <a:solidFill>
                  <a:srgbClr val="2A2A28"/>
                </a:solidFill>
                <a:latin typeface="Trebuchet MS"/>
                <a:cs typeface="Trebuchet MS"/>
              </a:rPr>
              <a:t>We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90" dirty="0">
                <a:solidFill>
                  <a:srgbClr val="2A2A28"/>
                </a:solidFill>
                <a:latin typeface="Trebuchet MS"/>
                <a:cs typeface="Trebuchet MS"/>
              </a:rPr>
              <a:t>Solve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0" dirty="0">
                <a:solidFill>
                  <a:srgbClr val="2A2A28"/>
                </a:solidFill>
                <a:latin typeface="Trebuchet MS"/>
                <a:cs typeface="Trebuchet MS"/>
              </a:rPr>
              <a:t>the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60" dirty="0">
                <a:solidFill>
                  <a:srgbClr val="2A2A28"/>
                </a:solidFill>
                <a:latin typeface="Trebuchet MS"/>
                <a:cs typeface="Trebuchet MS"/>
              </a:rPr>
              <a:t>Problem</a:t>
            </a:r>
            <a:endParaRPr sz="2250" dirty="0">
              <a:latin typeface="Trebuchet MS"/>
              <a:cs typeface="Trebuchet MS"/>
            </a:endParaRPr>
          </a:p>
          <a:p>
            <a:pPr marL="12700" marR="460375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lang="en-US" sz="2250" spc="50" dirty="0">
                <a:solidFill>
                  <a:srgbClr val="2A2A28"/>
                </a:solidFill>
                <a:latin typeface="Arial"/>
                <a:cs typeface="Arial"/>
              </a:rPr>
              <a:t>How do you solve this customer’s problem</a:t>
            </a:r>
          </a:p>
          <a:p>
            <a:pPr marL="12700" marR="460375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lang="en-US" sz="2250" spc="50" dirty="0">
                <a:solidFill>
                  <a:srgbClr val="2A2A28"/>
                </a:solidFill>
                <a:latin typeface="Arial"/>
                <a:cs typeface="Arial"/>
              </a:rPr>
              <a:t>What value do you provide the customer</a:t>
            </a: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A2A28"/>
              </a:buClr>
              <a:buFont typeface="Arial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55" dirty="0">
                <a:solidFill>
                  <a:srgbClr val="2A2A28"/>
                </a:solidFill>
                <a:latin typeface="Trebuchet MS"/>
                <a:cs typeface="Trebuchet MS"/>
              </a:rPr>
              <a:t>Marketing</a:t>
            </a:r>
            <a:r>
              <a:rPr sz="2250" b="1" spc="-14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60" dirty="0">
                <a:solidFill>
                  <a:srgbClr val="2A2A28"/>
                </a:solidFill>
                <a:latin typeface="Trebuchet MS"/>
                <a:cs typeface="Trebuchet MS"/>
              </a:rPr>
              <a:t>Messages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lang="en-US" sz="2250" spc="90" dirty="0">
                <a:solidFill>
                  <a:srgbClr val="2A2A28"/>
                </a:solidFill>
                <a:latin typeface="Arial"/>
                <a:cs typeface="Arial"/>
              </a:rPr>
              <a:t>What messages are most influential or compelling for this customer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  <p:pic>
        <p:nvPicPr>
          <p:cNvPr id="7" name="Picture 2" descr="Image result for shadow profile woman">
            <a:extLst>
              <a:ext uri="{FF2B5EF4-FFF2-40B4-BE49-F238E27FC236}">
                <a16:creationId xmlns:a16="http://schemas.microsoft.com/office/drawing/2014/main" id="{C79EDB7B-99B5-48D9-A705-68EC03430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1453" y="2054551"/>
            <a:ext cx="5746227" cy="574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271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05026" y="2724150"/>
            <a:ext cx="15411450" cy="4991100"/>
          </a:xfrm>
          <a:custGeom>
            <a:avLst/>
            <a:gdLst/>
            <a:ahLst/>
            <a:cxnLst/>
            <a:rect l="l" t="t" r="r" b="b"/>
            <a:pathLst>
              <a:path w="15411450" h="4991100">
                <a:moveTo>
                  <a:pt x="0" y="0"/>
                </a:moveTo>
                <a:lnTo>
                  <a:pt x="15411297" y="0"/>
                </a:lnTo>
                <a:lnTo>
                  <a:pt x="15411297" y="4991100"/>
                </a:lnTo>
                <a:lnTo>
                  <a:pt x="0" y="4991100"/>
                </a:lnTo>
                <a:lnTo>
                  <a:pt x="0" y="0"/>
                </a:lnTo>
                <a:close/>
              </a:path>
            </a:pathLst>
          </a:custGeom>
          <a:solidFill>
            <a:srgbClr val="35B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16841" y="1799065"/>
            <a:ext cx="9715500" cy="5119671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ts val="12480"/>
              </a:lnSpc>
              <a:spcBef>
                <a:spcPts val="125"/>
              </a:spcBef>
              <a:tabLst>
                <a:tab pos="2440940" algn="l"/>
              </a:tabLst>
            </a:pPr>
            <a:r>
              <a:rPr lang="en-US" sz="18075" b="1" spc="7" baseline="-48409" dirty="0">
                <a:solidFill>
                  <a:srgbClr val="FFFAEE"/>
                </a:solidFill>
                <a:latin typeface="Alegreya"/>
                <a:cs typeface="Alegreya"/>
              </a:rPr>
              <a:t>About Cultivation Companies</a:t>
            </a:r>
            <a:endParaRPr sz="12050" dirty="0">
              <a:latin typeface="Alegreya"/>
              <a:cs typeface="Alegrey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&#10;&#10;Description generated with high confidence">
            <a:extLst>
              <a:ext uri="{FF2B5EF4-FFF2-40B4-BE49-F238E27FC236}">
                <a16:creationId xmlns:a16="http://schemas.microsoft.com/office/drawing/2014/main" id="{9BB5E61A-D11C-49BC-AB9C-559BE76CF5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72"/>
          <a:stretch/>
        </p:blipFill>
        <p:spPr>
          <a:xfrm>
            <a:off x="8696325" y="0"/>
            <a:ext cx="9591675" cy="10287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10938" y="257175"/>
            <a:ext cx="7915275" cy="9772650"/>
          </a:xfrm>
          <a:custGeom>
            <a:avLst/>
            <a:gdLst/>
            <a:ahLst/>
            <a:cxnLst/>
            <a:rect l="l" t="t" r="r" b="b"/>
            <a:pathLst>
              <a:path w="9772650" h="9772650">
                <a:moveTo>
                  <a:pt x="0" y="0"/>
                </a:moveTo>
                <a:lnTo>
                  <a:pt x="9772650" y="0"/>
                </a:lnTo>
                <a:lnTo>
                  <a:pt x="9772650" y="9772650"/>
                </a:lnTo>
                <a:lnTo>
                  <a:pt x="0" y="977265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4862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7172" y="776663"/>
            <a:ext cx="7202805" cy="83735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l"/>
            <a:r>
              <a:rPr lang="en-US" sz="2400" i="0" u="none" strike="noStrike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We know firsthand the rollercoaster ride of running your own business. It's like a daily mix of excitement, creativity, and the occasional "OMG, what am I even doing here!!”</a:t>
            </a:r>
          </a:p>
          <a:p>
            <a:pPr algn="l"/>
            <a:endParaRPr lang="en-US" sz="2400" i="0" u="none" strike="noStrike" dirty="0">
              <a:solidFill>
                <a:srgbClr val="FFFFFF"/>
              </a:solidFill>
              <a:effectLst/>
              <a:latin typeface="Helvetica Neue" panose="02000503000000020004" pitchFamily="2" charset="0"/>
            </a:endParaRPr>
          </a:p>
          <a:p>
            <a:pPr algn="l"/>
            <a:r>
              <a:rPr lang="en-US" sz="2400" i="0" u="none" strike="noStrike" dirty="0">
                <a:solidFill>
                  <a:srgbClr val="FFFFFF"/>
                </a:solidFill>
                <a:effectLst/>
                <a:latin typeface="Helvetica Neue" panose="02000503000000020004" pitchFamily="2" charset="0"/>
              </a:rPr>
              <a:t>That's where we come in – Cultivation Companies, your go-to partner in all things marketing. We're not just another corporate machine; we're two very real women who love helping business owners like you succeed. Picture us as your trusty sidekicks, armed with wickedly creative strategies, out-of-the-box ideas and passion for the salon and beauty industry.</a:t>
            </a: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endParaRPr lang="en-US" sz="2000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endParaRPr lang="en-US" sz="2000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r>
              <a:rPr lang="en-US" sz="2000" spc="25" dirty="0">
                <a:solidFill>
                  <a:srgbClr val="FFFFFF"/>
                </a:solidFill>
                <a:latin typeface="Arial"/>
                <a:cs typeface="Arial"/>
              </a:rPr>
              <a:t>SCHEDULE YOUR COMPLIMENTARY CONSULTATION at:</a:t>
            </a: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endParaRPr lang="en-US" sz="2000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endParaRPr lang="en-US" sz="2000" spc="2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r>
              <a:rPr lang="en-US" sz="2000" spc="25" dirty="0">
                <a:solidFill>
                  <a:schemeClr val="bg1"/>
                </a:solidFill>
                <a:latin typeface="Arial"/>
                <a:cs typeface="Arial"/>
              </a:rPr>
              <a:t>Cultivation Companies</a:t>
            </a: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r>
              <a:rPr lang="en-US" sz="2000" spc="25" dirty="0">
                <a:solidFill>
                  <a:schemeClr val="bg1"/>
                </a:solidFill>
                <a:latin typeface="Arial"/>
                <a:cs typeface="Arial"/>
              </a:rPr>
              <a:t>www.cultivationcompanies.com</a:t>
            </a: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endParaRPr lang="en-US" sz="2000" spc="25" dirty="0">
              <a:solidFill>
                <a:schemeClr val="bg1"/>
              </a:solidFill>
              <a:latin typeface="Arial"/>
              <a:cs typeface="Arial"/>
            </a:endParaRP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r>
              <a:rPr lang="en-US" sz="2000" spc="25" dirty="0">
                <a:solidFill>
                  <a:schemeClr val="bg1"/>
                </a:solidFill>
                <a:latin typeface="Arial"/>
                <a:cs typeface="Arial"/>
              </a:rPr>
              <a:t>Joan@cultivationcompanies.com</a:t>
            </a: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r>
              <a:rPr lang="en-US" sz="2000" spc="25" dirty="0">
                <a:solidFill>
                  <a:schemeClr val="bg1"/>
                </a:solidFill>
                <a:latin typeface="Arial"/>
                <a:cs typeface="Arial"/>
              </a:rPr>
              <a:t>Kim@cultivationcompanies.com</a:t>
            </a:r>
          </a:p>
          <a:p>
            <a:pPr marL="12700" marR="5080">
              <a:lnSpc>
                <a:spcPct val="116500"/>
              </a:lnSpc>
              <a:spcBef>
                <a:spcPts val="5"/>
              </a:spcBef>
            </a:pP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525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8288000" cy="9563735"/>
          </a:xfrm>
          <a:custGeom>
            <a:avLst/>
            <a:gdLst/>
            <a:ahLst/>
            <a:cxnLst/>
            <a:rect l="l" t="t" r="r" b="b"/>
            <a:pathLst>
              <a:path w="18288000" h="9563735">
                <a:moveTo>
                  <a:pt x="0" y="9563103"/>
                </a:moveTo>
                <a:lnTo>
                  <a:pt x="18288000" y="9563103"/>
                </a:lnTo>
                <a:lnTo>
                  <a:pt x="18288000" y="0"/>
                </a:lnTo>
                <a:lnTo>
                  <a:pt x="0" y="0"/>
                </a:lnTo>
                <a:lnTo>
                  <a:pt x="0" y="9563103"/>
                </a:lnTo>
                <a:close/>
              </a:path>
            </a:pathLst>
          </a:custGeom>
          <a:solidFill>
            <a:srgbClr val="35B7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607425" y="1535958"/>
            <a:ext cx="5096510" cy="2586990"/>
          </a:xfrm>
          <a:prstGeom prst="rect">
            <a:avLst/>
          </a:prstGeom>
        </p:spPr>
        <p:txBody>
          <a:bodyPr vert="horz" wrap="square" lIns="0" tIns="217804" rIns="0" bIns="0" rtlCol="0">
            <a:spAutoFit/>
          </a:bodyPr>
          <a:lstStyle/>
          <a:p>
            <a:pPr marL="12700" marR="5080">
              <a:lnSpc>
                <a:spcPts val="9300"/>
              </a:lnSpc>
              <a:spcBef>
                <a:spcPts val="1714"/>
              </a:spcBef>
            </a:pPr>
            <a:r>
              <a:rPr b="1" spc="265" dirty="0">
                <a:solidFill>
                  <a:srgbClr val="FFFAEE"/>
                </a:solidFill>
                <a:latin typeface="Trebuchet MS"/>
                <a:cs typeface="Trebuchet MS"/>
              </a:rPr>
              <a:t>About  </a:t>
            </a:r>
            <a:r>
              <a:rPr b="1" spc="305" dirty="0">
                <a:solidFill>
                  <a:srgbClr val="FFFAEE"/>
                </a:solidFill>
                <a:latin typeface="Trebuchet MS"/>
                <a:cs typeface="Trebuchet MS"/>
              </a:rPr>
              <a:t>P</a:t>
            </a:r>
            <a:r>
              <a:rPr b="1" spc="225" dirty="0">
                <a:solidFill>
                  <a:srgbClr val="FFFAEE"/>
                </a:solidFill>
                <a:latin typeface="Trebuchet MS"/>
                <a:cs typeface="Trebuchet MS"/>
              </a:rPr>
              <a:t>e</a:t>
            </a:r>
            <a:r>
              <a:rPr b="1" spc="-365" dirty="0">
                <a:solidFill>
                  <a:srgbClr val="FFFAEE"/>
                </a:solidFill>
                <a:latin typeface="Trebuchet MS"/>
                <a:cs typeface="Trebuchet MS"/>
              </a:rPr>
              <a:t>r</a:t>
            </a:r>
            <a:r>
              <a:rPr b="1" spc="700" dirty="0">
                <a:solidFill>
                  <a:srgbClr val="FFFAEE"/>
                </a:solidFill>
                <a:latin typeface="Trebuchet MS"/>
                <a:cs typeface="Trebuchet MS"/>
              </a:rPr>
              <a:t>s</a:t>
            </a:r>
            <a:r>
              <a:rPr b="1" spc="350" dirty="0">
                <a:solidFill>
                  <a:srgbClr val="FFFAEE"/>
                </a:solidFill>
                <a:latin typeface="Trebuchet MS"/>
                <a:cs typeface="Trebuchet MS"/>
              </a:rPr>
              <a:t>o</a:t>
            </a:r>
            <a:r>
              <a:rPr b="1" spc="100" dirty="0">
                <a:solidFill>
                  <a:srgbClr val="FFFAEE"/>
                </a:solidFill>
                <a:latin typeface="Trebuchet MS"/>
                <a:cs typeface="Trebuchet MS"/>
              </a:rPr>
              <a:t>n</a:t>
            </a:r>
            <a:r>
              <a:rPr b="1" spc="405" dirty="0">
                <a:solidFill>
                  <a:srgbClr val="FFFAEE"/>
                </a:solidFill>
                <a:latin typeface="Trebuchet MS"/>
                <a:cs typeface="Trebuchet MS"/>
              </a:rPr>
              <a:t>a</a:t>
            </a:r>
            <a:r>
              <a:rPr b="1" spc="700" dirty="0">
                <a:solidFill>
                  <a:srgbClr val="FFFAEE"/>
                </a:solidFill>
                <a:latin typeface="Trebuchet MS"/>
                <a:cs typeface="Trebuchet MS"/>
              </a:rPr>
              <a:t>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597900" y="4352796"/>
            <a:ext cx="7411084" cy="3740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45100"/>
              </a:lnSpc>
              <a:spcBef>
                <a:spcPts val="90"/>
              </a:spcBef>
            </a:pPr>
            <a:r>
              <a:rPr sz="2800" spc="50" dirty="0">
                <a:solidFill>
                  <a:srgbClr val="2A2A28"/>
                </a:solidFill>
                <a:latin typeface="Arial"/>
                <a:cs typeface="Arial"/>
              </a:rPr>
              <a:t>A </a:t>
            </a:r>
            <a:r>
              <a:rPr sz="2800" spc="65" dirty="0">
                <a:solidFill>
                  <a:srgbClr val="2A2A28"/>
                </a:solidFill>
                <a:latin typeface="Arial"/>
                <a:cs typeface="Arial"/>
              </a:rPr>
              <a:t>persona </a:t>
            </a:r>
            <a:r>
              <a:rPr sz="2800" spc="-25" dirty="0">
                <a:solidFill>
                  <a:srgbClr val="2A2A28"/>
                </a:solidFill>
                <a:latin typeface="Arial"/>
                <a:cs typeface="Arial"/>
              </a:rPr>
              <a:t>is </a:t>
            </a:r>
            <a:r>
              <a:rPr sz="2800" spc="-10" dirty="0">
                <a:solidFill>
                  <a:srgbClr val="2A2A28"/>
                </a:solidFill>
                <a:latin typeface="Arial"/>
                <a:cs typeface="Arial"/>
              </a:rPr>
              <a:t>a </a:t>
            </a:r>
            <a:r>
              <a:rPr sz="2800" spc="75" dirty="0">
                <a:solidFill>
                  <a:srgbClr val="2A2A28"/>
                </a:solidFill>
                <a:latin typeface="Arial"/>
                <a:cs typeface="Arial"/>
              </a:rPr>
              <a:t>representation </a:t>
            </a:r>
            <a:r>
              <a:rPr sz="2800" spc="150" dirty="0">
                <a:solidFill>
                  <a:srgbClr val="2A2A28"/>
                </a:solidFill>
                <a:latin typeface="Arial"/>
                <a:cs typeface="Arial"/>
              </a:rPr>
              <a:t>of </a:t>
            </a:r>
            <a:r>
              <a:rPr sz="2800" spc="-10" dirty="0">
                <a:solidFill>
                  <a:srgbClr val="2A2A28"/>
                </a:solidFill>
                <a:latin typeface="Arial"/>
                <a:cs typeface="Arial"/>
              </a:rPr>
              <a:t>a </a:t>
            </a:r>
            <a:r>
              <a:rPr sz="2800" spc="100" dirty="0">
                <a:solidFill>
                  <a:srgbClr val="2A2A28"/>
                </a:solidFill>
                <a:latin typeface="Arial"/>
                <a:cs typeface="Arial"/>
              </a:rPr>
              <a:t>real-life  </a:t>
            </a:r>
            <a:r>
              <a:rPr sz="2800" spc="35" dirty="0">
                <a:solidFill>
                  <a:srgbClr val="2A2A28"/>
                </a:solidFill>
                <a:latin typeface="Arial"/>
                <a:cs typeface="Arial"/>
              </a:rPr>
              <a:t>person, </a:t>
            </a:r>
            <a:r>
              <a:rPr sz="2800" spc="114" dirty="0">
                <a:solidFill>
                  <a:srgbClr val="2A2A28"/>
                </a:solidFill>
                <a:latin typeface="Arial"/>
                <a:cs typeface="Arial"/>
              </a:rPr>
              <a:t>with </a:t>
            </a:r>
            <a:r>
              <a:rPr sz="2800" spc="100" dirty="0">
                <a:solidFill>
                  <a:srgbClr val="2A2A28"/>
                </a:solidFill>
                <a:latin typeface="Arial"/>
                <a:cs typeface="Arial"/>
              </a:rPr>
              <a:t>real-life </a:t>
            </a:r>
            <a:r>
              <a:rPr sz="2800" spc="75" dirty="0">
                <a:solidFill>
                  <a:srgbClr val="2A2A28"/>
                </a:solidFill>
                <a:latin typeface="Arial"/>
                <a:cs typeface="Arial"/>
              </a:rPr>
              <a:t>problems. </a:t>
            </a:r>
            <a:r>
              <a:rPr sz="2800" spc="15" dirty="0">
                <a:solidFill>
                  <a:srgbClr val="2A2A28"/>
                </a:solidFill>
                <a:latin typeface="Arial"/>
                <a:cs typeface="Arial"/>
              </a:rPr>
              <a:t>Personas  </a:t>
            </a:r>
            <a:r>
              <a:rPr sz="2800" spc="110" dirty="0">
                <a:solidFill>
                  <a:srgbClr val="2A2A28"/>
                </a:solidFill>
                <a:latin typeface="Arial"/>
                <a:cs typeface="Arial"/>
              </a:rPr>
              <a:t>help </a:t>
            </a:r>
            <a:r>
              <a:rPr sz="2800" spc="114" dirty="0">
                <a:solidFill>
                  <a:srgbClr val="2A2A28"/>
                </a:solidFill>
                <a:latin typeface="Arial"/>
                <a:cs typeface="Arial"/>
              </a:rPr>
              <a:t>you </a:t>
            </a:r>
            <a:r>
              <a:rPr sz="2800" spc="100" dirty="0">
                <a:solidFill>
                  <a:srgbClr val="2A2A28"/>
                </a:solidFill>
                <a:latin typeface="Arial"/>
                <a:cs typeface="Arial"/>
              </a:rPr>
              <a:t>define your </a:t>
            </a:r>
            <a:r>
              <a:rPr sz="2800" spc="60" dirty="0">
                <a:solidFill>
                  <a:srgbClr val="2A2A28"/>
                </a:solidFill>
                <a:latin typeface="Arial"/>
                <a:cs typeface="Arial"/>
              </a:rPr>
              <a:t>customers. </a:t>
            </a:r>
            <a:r>
              <a:rPr sz="2800" spc="15" dirty="0">
                <a:solidFill>
                  <a:srgbClr val="2A2A28"/>
                </a:solidFill>
                <a:latin typeface="Arial"/>
                <a:cs typeface="Arial"/>
              </a:rPr>
              <a:t>Each  </a:t>
            </a:r>
            <a:r>
              <a:rPr sz="2800" spc="65" dirty="0">
                <a:solidFill>
                  <a:srgbClr val="2A2A28"/>
                </a:solidFill>
                <a:latin typeface="Arial"/>
                <a:cs typeface="Arial"/>
              </a:rPr>
              <a:t>persona can </a:t>
            </a:r>
            <a:r>
              <a:rPr sz="2800" spc="100" dirty="0">
                <a:solidFill>
                  <a:srgbClr val="2A2A28"/>
                </a:solidFill>
                <a:latin typeface="Arial"/>
                <a:cs typeface="Arial"/>
              </a:rPr>
              <a:t>then </a:t>
            </a:r>
            <a:r>
              <a:rPr sz="2800" spc="75" dirty="0">
                <a:solidFill>
                  <a:srgbClr val="2A2A28"/>
                </a:solidFill>
                <a:latin typeface="Arial"/>
                <a:cs typeface="Arial"/>
              </a:rPr>
              <a:t>receive </a:t>
            </a:r>
            <a:r>
              <a:rPr sz="2800" spc="65" dirty="0">
                <a:solidFill>
                  <a:srgbClr val="2A2A28"/>
                </a:solidFill>
                <a:latin typeface="Arial"/>
                <a:cs typeface="Arial"/>
              </a:rPr>
              <a:t>individualized  </a:t>
            </a:r>
            <a:r>
              <a:rPr sz="2800" spc="90" dirty="0">
                <a:solidFill>
                  <a:srgbClr val="2A2A28"/>
                </a:solidFill>
                <a:latin typeface="Arial"/>
                <a:cs typeface="Arial"/>
              </a:rPr>
              <a:t>marketing</a:t>
            </a:r>
            <a:r>
              <a:rPr sz="280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800" spc="60" dirty="0">
                <a:solidFill>
                  <a:srgbClr val="2A2A28"/>
                </a:solidFill>
                <a:latin typeface="Arial"/>
                <a:cs typeface="Arial"/>
              </a:rPr>
              <a:t>messages</a:t>
            </a:r>
            <a:r>
              <a:rPr sz="280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800" spc="105" dirty="0">
                <a:solidFill>
                  <a:srgbClr val="2A2A28"/>
                </a:solidFill>
                <a:latin typeface="Arial"/>
                <a:cs typeface="Arial"/>
              </a:rPr>
              <a:t>which</a:t>
            </a:r>
            <a:r>
              <a:rPr sz="280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800" spc="60" dirty="0">
                <a:solidFill>
                  <a:srgbClr val="2A2A28"/>
                </a:solidFill>
                <a:latin typeface="Arial"/>
                <a:cs typeface="Arial"/>
              </a:rPr>
              <a:t>speak</a:t>
            </a:r>
            <a:r>
              <a:rPr sz="280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800" spc="105" dirty="0">
                <a:solidFill>
                  <a:srgbClr val="2A2A28"/>
                </a:solidFill>
                <a:latin typeface="Arial"/>
                <a:cs typeface="Arial"/>
              </a:rPr>
              <a:t>directly</a:t>
            </a:r>
            <a:r>
              <a:rPr sz="280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800" spc="135" dirty="0">
                <a:solidFill>
                  <a:srgbClr val="2A2A28"/>
                </a:solidFill>
                <a:latin typeface="Arial"/>
                <a:cs typeface="Arial"/>
              </a:rPr>
              <a:t>to  </a:t>
            </a:r>
            <a:r>
              <a:rPr sz="2800" spc="60" dirty="0">
                <a:solidFill>
                  <a:srgbClr val="2A2A28"/>
                </a:solidFill>
                <a:latin typeface="Arial"/>
                <a:cs typeface="Arial"/>
              </a:rPr>
              <a:t>them.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676" y="799377"/>
            <a:ext cx="7678591" cy="7734876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65888" y="5452372"/>
            <a:ext cx="186856" cy="344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563735"/>
          </a:xfrm>
          <a:custGeom>
            <a:avLst/>
            <a:gdLst/>
            <a:ahLst/>
            <a:cxnLst/>
            <a:rect l="l" t="t" r="r" b="b"/>
            <a:pathLst>
              <a:path w="18288000" h="9563735">
                <a:moveTo>
                  <a:pt x="0" y="9563103"/>
                </a:moveTo>
                <a:lnTo>
                  <a:pt x="18288000" y="9563103"/>
                </a:lnTo>
                <a:lnTo>
                  <a:pt x="18288000" y="0"/>
                </a:lnTo>
                <a:lnTo>
                  <a:pt x="0" y="0"/>
                </a:lnTo>
                <a:lnTo>
                  <a:pt x="0" y="9563103"/>
                </a:lnTo>
                <a:close/>
              </a:path>
            </a:pathLst>
          </a:custGeom>
          <a:solidFill>
            <a:srgbClr val="AF27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21994" y="1757963"/>
            <a:ext cx="8453755" cy="12331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900" b="1" spc="425" dirty="0">
                <a:solidFill>
                  <a:srgbClr val="FFFFFF"/>
                </a:solidFill>
                <a:latin typeface="Trebuchet MS"/>
                <a:cs typeface="Trebuchet MS"/>
              </a:rPr>
              <a:t>What</a:t>
            </a:r>
            <a:r>
              <a:rPr sz="7900" b="1" spc="-17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7900" b="1" spc="125" dirty="0">
                <a:solidFill>
                  <a:srgbClr val="FFFFFF"/>
                </a:solidFill>
                <a:latin typeface="Trebuchet MS"/>
                <a:cs typeface="Trebuchet MS"/>
              </a:rPr>
              <a:t>is </a:t>
            </a:r>
            <a:r>
              <a:rPr sz="7900" b="1" spc="5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7900" b="1" spc="310" dirty="0">
                <a:solidFill>
                  <a:srgbClr val="FFFFFF"/>
                </a:solidFill>
                <a:latin typeface="Trebuchet MS"/>
                <a:cs typeface="Trebuchet MS"/>
              </a:rPr>
              <a:t>Goal?</a:t>
            </a:r>
            <a:endParaRPr sz="79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98664" y="3437144"/>
            <a:ext cx="10309860" cy="444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182880" algn="ctr">
              <a:lnSpc>
                <a:spcPct val="142200"/>
              </a:lnSpc>
              <a:spcBef>
                <a:spcPts val="100"/>
              </a:spcBef>
            </a:pPr>
            <a:r>
              <a:rPr sz="2550" spc="35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goal </a:t>
            </a:r>
            <a:r>
              <a:rPr sz="2550" spc="125" dirty="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sz="2550" spc="40" dirty="0">
                <a:solidFill>
                  <a:srgbClr val="FFFFFF"/>
                </a:solidFill>
                <a:latin typeface="Arial"/>
                <a:cs typeface="Arial"/>
              </a:rPr>
              <a:t>persona </a:t>
            </a:r>
            <a:r>
              <a:rPr sz="2550" spc="100" dirty="0">
                <a:solidFill>
                  <a:srgbClr val="FFFFFF"/>
                </a:solidFill>
                <a:latin typeface="Arial"/>
                <a:cs typeface="Arial"/>
              </a:rPr>
              <a:t>development </a:t>
            </a:r>
            <a:r>
              <a:rPr sz="2550" spc="-3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550" spc="10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550" spc="65" dirty="0">
                <a:solidFill>
                  <a:srgbClr val="FFFFFF"/>
                </a:solidFill>
                <a:latin typeface="Arial"/>
                <a:cs typeface="Arial"/>
              </a:rPr>
              <a:t>understand </a:t>
            </a:r>
            <a:r>
              <a:rPr sz="2550" spc="125" dirty="0">
                <a:solidFill>
                  <a:srgbClr val="FFFFFF"/>
                </a:solidFill>
                <a:latin typeface="Arial"/>
                <a:cs typeface="Arial"/>
              </a:rPr>
              <a:t>who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2550" spc="80" dirty="0">
                <a:solidFill>
                  <a:srgbClr val="FFFFFF"/>
                </a:solidFill>
                <a:latin typeface="Arial"/>
                <a:cs typeface="Arial"/>
              </a:rPr>
              <a:t>customer </a:t>
            </a:r>
            <a:r>
              <a:rPr sz="2550" spc="-35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2550" spc="5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550" spc="90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2550" spc="60" dirty="0">
                <a:solidFill>
                  <a:srgbClr val="FFFFFF"/>
                </a:solidFill>
                <a:latin typeface="Arial"/>
                <a:cs typeface="Arial"/>
              </a:rPr>
              <a:t>motivates </a:t>
            </a:r>
            <a:r>
              <a:rPr sz="2550" spc="40" dirty="0">
                <a:solidFill>
                  <a:srgbClr val="FFFFFF"/>
                </a:solidFill>
                <a:latin typeface="Arial"/>
                <a:cs typeface="Arial"/>
              </a:rPr>
              <a:t>them. </a:t>
            </a:r>
            <a:r>
              <a:rPr sz="2550" spc="60" dirty="0">
                <a:solidFill>
                  <a:srgbClr val="FFFFFF"/>
                </a:solidFill>
                <a:latin typeface="Arial"/>
                <a:cs typeface="Arial"/>
              </a:rPr>
              <a:t>Knowing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your </a:t>
            </a:r>
            <a:r>
              <a:rPr sz="2550" spc="80" dirty="0">
                <a:solidFill>
                  <a:srgbClr val="FFFFFF"/>
                </a:solidFill>
                <a:latin typeface="Arial"/>
                <a:cs typeface="Arial"/>
              </a:rPr>
              <a:t>customer 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allows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9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10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80" dirty="0">
                <a:solidFill>
                  <a:srgbClr val="FFFFFF"/>
                </a:solidFill>
                <a:latin typeface="Arial"/>
                <a:cs typeface="Arial"/>
              </a:rPr>
              <a:t>craft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60" dirty="0">
                <a:solidFill>
                  <a:srgbClr val="FFFFFF"/>
                </a:solidFill>
                <a:latin typeface="Arial"/>
                <a:cs typeface="Arial"/>
              </a:rPr>
              <a:t>stronger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65" dirty="0">
                <a:solidFill>
                  <a:srgbClr val="FFFFFF"/>
                </a:solidFill>
                <a:latin typeface="Arial"/>
                <a:cs typeface="Arial"/>
              </a:rPr>
              <a:t>marketing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35" dirty="0">
                <a:solidFill>
                  <a:srgbClr val="FFFFFF"/>
                </a:solidFill>
                <a:latin typeface="Arial"/>
                <a:cs typeface="Arial"/>
              </a:rPr>
              <a:t>messages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65" dirty="0">
                <a:solidFill>
                  <a:srgbClr val="FFFFFF"/>
                </a:solidFill>
                <a:latin typeface="Arial"/>
                <a:cs typeface="Arial"/>
              </a:rPr>
              <a:t>deliver</a:t>
            </a:r>
            <a:r>
              <a:rPr sz="25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100" dirty="0">
                <a:solidFill>
                  <a:srgbClr val="FFFFFF"/>
                </a:solidFill>
                <a:latin typeface="Arial"/>
                <a:cs typeface="Arial"/>
              </a:rPr>
              <a:t>more  </a:t>
            </a:r>
            <a:r>
              <a:rPr sz="2550" spc="60" dirty="0">
                <a:solidFill>
                  <a:srgbClr val="FFFFFF"/>
                </a:solidFill>
                <a:latin typeface="Arial"/>
                <a:cs typeface="Arial"/>
              </a:rPr>
              <a:t>valuable</a:t>
            </a:r>
            <a:r>
              <a:rPr sz="25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15" dirty="0">
                <a:solidFill>
                  <a:srgbClr val="FFFFFF"/>
                </a:solidFill>
                <a:latin typeface="Arial"/>
                <a:cs typeface="Arial"/>
              </a:rPr>
              <a:t>solutions.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750">
              <a:latin typeface="Times New Roman"/>
              <a:cs typeface="Times New Roman"/>
            </a:endParaRPr>
          </a:p>
          <a:p>
            <a:pPr marL="12700" marR="5080" algn="ctr">
              <a:lnSpc>
                <a:spcPct val="142200"/>
              </a:lnSpc>
            </a:pPr>
            <a:r>
              <a:rPr sz="2550" spc="-1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30" dirty="0">
                <a:solidFill>
                  <a:srgbClr val="FFFFFF"/>
                </a:solidFill>
                <a:latin typeface="Arial"/>
                <a:cs typeface="Arial"/>
              </a:rPr>
              <a:t>addition,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80" dirty="0">
                <a:solidFill>
                  <a:srgbClr val="FFFFFF"/>
                </a:solidFill>
                <a:latin typeface="Arial"/>
                <a:cs typeface="Arial"/>
              </a:rPr>
              <a:t>knowing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80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-85" dirty="0">
                <a:solidFill>
                  <a:srgbClr val="FFFFFF"/>
                </a:solidFill>
                <a:latin typeface="Arial"/>
                <a:cs typeface="Arial"/>
              </a:rPr>
              <a:t>is,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60" dirty="0">
                <a:solidFill>
                  <a:srgbClr val="FFFFFF"/>
                </a:solidFill>
                <a:latin typeface="Arial"/>
                <a:cs typeface="Arial"/>
              </a:rPr>
              <a:t>helps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90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85" dirty="0">
                <a:solidFill>
                  <a:srgbClr val="FFFFFF"/>
                </a:solidFill>
                <a:latin typeface="Arial"/>
                <a:cs typeface="Arial"/>
              </a:rPr>
              <a:t>predict</a:t>
            </a:r>
            <a:r>
              <a:rPr sz="255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WHAT  </a:t>
            </a:r>
            <a:r>
              <a:rPr sz="2550" spc="85" dirty="0">
                <a:solidFill>
                  <a:srgbClr val="FFFFFF"/>
                </a:solidFill>
                <a:latin typeface="Arial"/>
                <a:cs typeface="Arial"/>
              </a:rPr>
              <a:t>they </a:t>
            </a:r>
            <a:r>
              <a:rPr sz="2550" spc="100" dirty="0">
                <a:solidFill>
                  <a:srgbClr val="FFFFFF"/>
                </a:solidFill>
                <a:latin typeface="Arial"/>
                <a:cs typeface="Arial"/>
              </a:rPr>
              <a:t>will </a:t>
            </a:r>
            <a:r>
              <a:rPr sz="2550" spc="125" dirty="0">
                <a:solidFill>
                  <a:srgbClr val="FFFFFF"/>
                </a:solidFill>
                <a:latin typeface="Arial"/>
                <a:cs typeface="Arial"/>
              </a:rPr>
              <a:t>do </a:t>
            </a:r>
            <a:r>
              <a:rPr sz="2550" spc="10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2550" spc="80" dirty="0">
                <a:solidFill>
                  <a:srgbClr val="FFFFFF"/>
                </a:solidFill>
                <a:latin typeface="Arial"/>
                <a:cs typeface="Arial"/>
              </a:rPr>
              <a:t>the </a:t>
            </a:r>
            <a:r>
              <a:rPr sz="2550" spc="90" dirty="0">
                <a:solidFill>
                  <a:srgbClr val="FFFFFF"/>
                </a:solidFill>
                <a:latin typeface="Arial"/>
                <a:cs typeface="Arial"/>
              </a:rPr>
              <a:t>future </a:t>
            </a:r>
            <a:r>
              <a:rPr sz="2550" spc="225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2550" spc="60" dirty="0">
                <a:solidFill>
                  <a:srgbClr val="FFFFFF"/>
                </a:solidFill>
                <a:latin typeface="Arial"/>
                <a:cs typeface="Arial"/>
              </a:rPr>
              <a:t>information </a:t>
            </a:r>
            <a:r>
              <a:rPr sz="2550" spc="90" dirty="0">
                <a:solidFill>
                  <a:srgbClr val="FFFFFF"/>
                </a:solidFill>
                <a:latin typeface="Arial"/>
                <a:cs typeface="Arial"/>
              </a:rPr>
              <a:t>you </a:t>
            </a:r>
            <a:r>
              <a:rPr sz="2550" spc="40" dirty="0">
                <a:solidFill>
                  <a:srgbClr val="FFFFFF"/>
                </a:solidFill>
                <a:latin typeface="Arial"/>
                <a:cs typeface="Arial"/>
              </a:rPr>
              <a:t>can </a:t>
            </a:r>
            <a:r>
              <a:rPr sz="2550" spc="35" dirty="0">
                <a:solidFill>
                  <a:srgbClr val="FFFFFF"/>
                </a:solidFill>
                <a:latin typeface="Arial"/>
                <a:cs typeface="Arial"/>
              </a:rPr>
              <a:t>use </a:t>
            </a:r>
            <a:r>
              <a:rPr sz="2550" spc="105" dirty="0">
                <a:solidFill>
                  <a:srgbClr val="FFFFFF"/>
                </a:solidFill>
                <a:latin typeface="Arial"/>
                <a:cs typeface="Arial"/>
              </a:rPr>
              <a:t>to </a:t>
            </a:r>
            <a:r>
              <a:rPr sz="2550" spc="125" dirty="0">
                <a:solidFill>
                  <a:srgbClr val="FFFFFF"/>
                </a:solidFill>
                <a:latin typeface="Arial"/>
                <a:cs typeface="Arial"/>
              </a:rPr>
              <a:t>grow </a:t>
            </a:r>
            <a:r>
              <a:rPr sz="2550" spc="75" dirty="0">
                <a:solidFill>
                  <a:srgbClr val="FFFFFF"/>
                </a:solidFill>
                <a:latin typeface="Arial"/>
                <a:cs typeface="Arial"/>
              </a:rPr>
              <a:t>your  </a:t>
            </a:r>
            <a:r>
              <a:rPr sz="2550" spc="-5" dirty="0">
                <a:solidFill>
                  <a:srgbClr val="FFFFFF"/>
                </a:solidFill>
                <a:latin typeface="Arial"/>
                <a:cs typeface="Arial"/>
              </a:rPr>
              <a:t>business.</a:t>
            </a:r>
            <a:endParaRPr sz="25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93206" y="5544788"/>
            <a:ext cx="3472179" cy="2755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56640">
              <a:lnSpc>
                <a:spcPct val="100000"/>
              </a:lnSpc>
              <a:spcBef>
                <a:spcPts val="110"/>
              </a:spcBef>
            </a:pPr>
            <a:r>
              <a:rPr sz="3950" b="1" spc="235" dirty="0">
                <a:solidFill>
                  <a:srgbClr val="35B729"/>
                </a:solidFill>
                <a:latin typeface="Trebuchet MS"/>
                <a:cs typeface="Trebuchet MS"/>
              </a:rPr>
              <a:t>Why?</a:t>
            </a:r>
            <a:endParaRPr sz="3950">
              <a:latin typeface="Trebuchet MS"/>
              <a:cs typeface="Trebuchet MS"/>
            </a:endParaRPr>
          </a:p>
          <a:p>
            <a:pPr marL="12700" marR="5080" algn="ctr">
              <a:lnSpc>
                <a:spcPct val="144400"/>
              </a:lnSpc>
              <a:spcBef>
                <a:spcPts val="1140"/>
              </a:spcBef>
            </a:pP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You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built </a:t>
            </a:r>
            <a:r>
              <a:rPr sz="2250" spc="-15" dirty="0">
                <a:solidFill>
                  <a:srgbClr val="2A2A28"/>
                </a:solidFill>
                <a:latin typeface="Arial"/>
                <a:cs typeface="Arial"/>
              </a:rPr>
              <a:t>a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business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 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solve</a:t>
            </a:r>
            <a:r>
              <a:rPr sz="225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15" dirty="0">
                <a:solidFill>
                  <a:srgbClr val="2A2A28"/>
                </a:solidFill>
                <a:latin typeface="Arial"/>
                <a:cs typeface="Arial"/>
              </a:rPr>
              <a:t>a</a:t>
            </a:r>
            <a:r>
              <a:rPr sz="225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problem</a:t>
            </a:r>
            <a:r>
              <a:rPr sz="225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00" dirty="0">
                <a:solidFill>
                  <a:srgbClr val="2A2A28"/>
                </a:solidFill>
                <a:latin typeface="Arial"/>
                <a:cs typeface="Arial"/>
              </a:rPr>
              <a:t>-</a:t>
            </a:r>
            <a:r>
              <a:rPr sz="225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not</a:t>
            </a:r>
            <a:r>
              <a:rPr sz="225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just 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6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convince</a:t>
            </a:r>
            <a:r>
              <a:rPr sz="2250" spc="-6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people</a:t>
            </a:r>
            <a:r>
              <a:rPr sz="2250" spc="-6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6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use 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your</a:t>
            </a:r>
            <a:r>
              <a:rPr sz="2250" spc="-6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0" dirty="0">
                <a:solidFill>
                  <a:srgbClr val="2A2A28"/>
                </a:solidFill>
                <a:latin typeface="Arial"/>
                <a:cs typeface="Arial"/>
              </a:rPr>
              <a:t>business.</a:t>
            </a:r>
            <a:endParaRPr sz="225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66850" y="0"/>
            <a:ext cx="14982825" cy="41910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832399" y="905688"/>
            <a:ext cx="8642350" cy="2491740"/>
          </a:xfrm>
          <a:prstGeom prst="rect">
            <a:avLst/>
          </a:prstGeom>
        </p:spPr>
        <p:txBody>
          <a:bodyPr vert="horz" wrap="square" lIns="0" tIns="307340" rIns="0" bIns="0" rtlCol="0">
            <a:spAutoFit/>
          </a:bodyPr>
          <a:lstStyle/>
          <a:p>
            <a:pPr marL="1243330" marR="5080" indent="-1231265">
              <a:lnSpc>
                <a:spcPct val="78700"/>
              </a:lnSpc>
              <a:spcBef>
                <a:spcPts val="2420"/>
              </a:spcBef>
            </a:pPr>
            <a:r>
              <a:rPr b="1" spc="50" dirty="0">
                <a:solidFill>
                  <a:srgbClr val="FFFAEE"/>
                </a:solidFill>
                <a:latin typeface="Trebuchet MS"/>
                <a:cs typeface="Trebuchet MS"/>
              </a:rPr>
              <a:t>Three </a:t>
            </a:r>
            <a:r>
              <a:rPr b="1" spc="285" dirty="0">
                <a:solidFill>
                  <a:srgbClr val="FFFAEE"/>
                </a:solidFill>
                <a:latin typeface="Trebuchet MS"/>
                <a:cs typeface="Trebuchet MS"/>
              </a:rPr>
              <a:t>Things</a:t>
            </a:r>
            <a:r>
              <a:rPr b="1" spc="-123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b="1" spc="105" dirty="0">
                <a:solidFill>
                  <a:srgbClr val="FFFAEE"/>
                </a:solidFill>
                <a:latin typeface="Trebuchet MS"/>
                <a:cs typeface="Trebuchet MS"/>
              </a:rPr>
              <a:t>to  </a:t>
            </a:r>
            <a:r>
              <a:rPr b="1" spc="325" dirty="0">
                <a:solidFill>
                  <a:srgbClr val="FFFAEE"/>
                </a:solidFill>
                <a:latin typeface="Trebuchet MS"/>
                <a:cs typeface="Trebuchet MS"/>
              </a:rPr>
              <a:t>Remember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383462" y="5554313"/>
            <a:ext cx="3588385" cy="27457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897255">
              <a:lnSpc>
                <a:spcPct val="100000"/>
              </a:lnSpc>
              <a:spcBef>
                <a:spcPts val="110"/>
              </a:spcBef>
            </a:pPr>
            <a:r>
              <a:rPr sz="3950" b="1" spc="10" dirty="0">
                <a:solidFill>
                  <a:srgbClr val="35B729"/>
                </a:solidFill>
                <a:latin typeface="Trebuchet MS"/>
                <a:cs typeface="Trebuchet MS"/>
              </a:rPr>
              <a:t>Four</a:t>
            </a:r>
            <a:r>
              <a:rPr sz="3950" b="1" spc="-254" dirty="0">
                <a:solidFill>
                  <a:srgbClr val="35B729"/>
                </a:solidFill>
                <a:latin typeface="Trebuchet MS"/>
                <a:cs typeface="Trebuchet MS"/>
              </a:rPr>
              <a:t> </a:t>
            </a:r>
            <a:r>
              <a:rPr sz="3950" b="1" spc="215" dirty="0">
                <a:solidFill>
                  <a:srgbClr val="35B729"/>
                </a:solidFill>
                <a:latin typeface="Trebuchet MS"/>
                <a:cs typeface="Trebuchet MS"/>
              </a:rPr>
              <a:t>Ps</a:t>
            </a:r>
            <a:endParaRPr sz="3950">
              <a:latin typeface="Trebuchet MS"/>
              <a:cs typeface="Trebuchet MS"/>
            </a:endParaRPr>
          </a:p>
          <a:p>
            <a:pPr marL="12700" marR="5080" algn="ctr">
              <a:lnSpc>
                <a:spcPct val="144400"/>
              </a:lnSpc>
              <a:spcBef>
                <a:spcPts val="1065"/>
              </a:spcBef>
            </a:pP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Product, </a:t>
            </a:r>
            <a:r>
              <a:rPr sz="2250" dirty="0">
                <a:solidFill>
                  <a:srgbClr val="2A2A28"/>
                </a:solidFill>
                <a:latin typeface="Arial"/>
                <a:cs typeface="Arial"/>
              </a:rPr>
              <a:t>Place, </a:t>
            </a:r>
            <a:r>
              <a:rPr sz="2250" spc="0" dirty="0">
                <a:solidFill>
                  <a:srgbClr val="2A2A28"/>
                </a:solidFill>
                <a:latin typeface="Arial"/>
                <a:cs typeface="Arial"/>
              </a:rPr>
              <a:t>Pricing, 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Promotion.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Make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sure</a:t>
            </a:r>
            <a:r>
              <a:rPr sz="2250" spc="-29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your 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personas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answer all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of 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these.</a:t>
            </a:r>
            <a:endParaRPr sz="22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818242" y="5563838"/>
            <a:ext cx="3100705" cy="27552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67970">
              <a:lnSpc>
                <a:spcPct val="100000"/>
              </a:lnSpc>
              <a:spcBef>
                <a:spcPts val="110"/>
              </a:spcBef>
            </a:pPr>
            <a:r>
              <a:rPr sz="3950" b="1" spc="130" dirty="0">
                <a:solidFill>
                  <a:srgbClr val="35B729"/>
                </a:solidFill>
                <a:latin typeface="Trebuchet MS"/>
                <a:cs typeface="Trebuchet MS"/>
              </a:rPr>
              <a:t>Personas</a:t>
            </a:r>
            <a:r>
              <a:rPr sz="3950" b="1" spc="-275" dirty="0">
                <a:solidFill>
                  <a:srgbClr val="35B729"/>
                </a:solidFill>
                <a:latin typeface="Trebuchet MS"/>
                <a:cs typeface="Trebuchet MS"/>
              </a:rPr>
              <a:t> </a:t>
            </a:r>
            <a:r>
              <a:rPr sz="3950" b="1" spc="-585" dirty="0">
                <a:solidFill>
                  <a:srgbClr val="35B729"/>
                </a:solidFill>
                <a:latin typeface="Trebuchet MS"/>
                <a:cs typeface="Trebuchet MS"/>
              </a:rPr>
              <a:t>=</a:t>
            </a:r>
            <a:endParaRPr sz="3950">
              <a:latin typeface="Trebuchet MS"/>
              <a:cs typeface="Trebuchet MS"/>
            </a:endParaRPr>
          </a:p>
          <a:p>
            <a:pPr marL="12700" marR="5080" indent="131445" algn="just">
              <a:lnSpc>
                <a:spcPct val="144400"/>
              </a:lnSpc>
              <a:spcBef>
                <a:spcPts val="1140"/>
              </a:spcBef>
            </a:pPr>
            <a:r>
              <a:rPr sz="2250" dirty="0">
                <a:solidFill>
                  <a:srgbClr val="2A2A28"/>
                </a:solidFill>
                <a:latin typeface="Arial"/>
                <a:cs typeface="Arial"/>
              </a:rPr>
              <a:t>Real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people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with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real 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problems.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Talk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your 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customers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find</a:t>
            </a:r>
            <a:r>
              <a:rPr sz="2250" spc="-33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out 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what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motivates</a:t>
            </a:r>
            <a:r>
              <a:rPr sz="2250" spc="-204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them.</a:t>
            </a:r>
            <a:endParaRPr sz="22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9563735"/>
          </a:xfrm>
          <a:custGeom>
            <a:avLst/>
            <a:gdLst/>
            <a:ahLst/>
            <a:cxnLst/>
            <a:rect l="l" t="t" r="r" b="b"/>
            <a:pathLst>
              <a:path w="18288000" h="9563735">
                <a:moveTo>
                  <a:pt x="0" y="9563103"/>
                </a:moveTo>
                <a:lnTo>
                  <a:pt x="18288001" y="9563103"/>
                </a:lnTo>
                <a:lnTo>
                  <a:pt x="18288001" y="0"/>
                </a:lnTo>
                <a:lnTo>
                  <a:pt x="0" y="0"/>
                </a:lnTo>
                <a:lnTo>
                  <a:pt x="0" y="9563103"/>
                </a:lnTo>
                <a:close/>
              </a:path>
            </a:pathLst>
          </a:custGeom>
          <a:solidFill>
            <a:srgbClr val="57575A">
              <a:alpha val="980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68700" y="777296"/>
            <a:ext cx="7852409" cy="5811520"/>
          </a:xfrm>
          <a:prstGeom prst="rect">
            <a:avLst/>
          </a:prstGeom>
        </p:spPr>
        <p:txBody>
          <a:bodyPr vert="horz" wrap="square" lIns="0" tIns="482600" rIns="0" bIns="0" rtlCol="0">
            <a:spAutoFit/>
          </a:bodyPr>
          <a:lstStyle/>
          <a:p>
            <a:pPr marL="12700" marR="5080">
              <a:lnSpc>
                <a:spcPct val="79100"/>
              </a:lnSpc>
              <a:spcBef>
                <a:spcPts val="3800"/>
              </a:spcBef>
            </a:pPr>
            <a:r>
              <a:rPr sz="14700" b="1" spc="390" dirty="0">
                <a:latin typeface="Trebuchet MS"/>
                <a:cs typeface="Trebuchet MS"/>
              </a:rPr>
              <a:t>An  </a:t>
            </a:r>
            <a:r>
              <a:rPr sz="14700" b="1" spc="520" dirty="0">
                <a:latin typeface="Trebuchet MS"/>
                <a:cs typeface="Trebuchet MS"/>
              </a:rPr>
              <a:t>E</a:t>
            </a:r>
            <a:r>
              <a:rPr sz="14700" b="1" spc="-355" dirty="0">
                <a:latin typeface="Trebuchet MS"/>
                <a:cs typeface="Trebuchet MS"/>
              </a:rPr>
              <a:t>x</a:t>
            </a:r>
            <a:r>
              <a:rPr sz="14700" b="1" spc="660" dirty="0">
                <a:latin typeface="Trebuchet MS"/>
                <a:cs typeface="Trebuchet MS"/>
              </a:rPr>
              <a:t>a</a:t>
            </a:r>
            <a:r>
              <a:rPr sz="14700" b="1" spc="1025" dirty="0">
                <a:latin typeface="Trebuchet MS"/>
                <a:cs typeface="Trebuchet MS"/>
              </a:rPr>
              <a:t>m</a:t>
            </a:r>
            <a:r>
              <a:rPr sz="14700" b="1" spc="725" dirty="0">
                <a:latin typeface="Trebuchet MS"/>
                <a:cs typeface="Trebuchet MS"/>
              </a:rPr>
              <a:t>p</a:t>
            </a:r>
            <a:r>
              <a:rPr sz="14700" b="1" spc="320" dirty="0">
                <a:latin typeface="Trebuchet MS"/>
                <a:cs typeface="Trebuchet MS"/>
              </a:rPr>
              <a:t>l</a:t>
            </a:r>
            <a:r>
              <a:rPr sz="14700" b="1" spc="254" dirty="0">
                <a:latin typeface="Trebuchet MS"/>
                <a:cs typeface="Trebuchet MS"/>
              </a:rPr>
              <a:t>e  </a:t>
            </a:r>
            <a:r>
              <a:rPr sz="14700" b="1" spc="400" dirty="0">
                <a:latin typeface="Trebuchet MS"/>
                <a:cs typeface="Trebuchet MS"/>
              </a:rPr>
              <a:t>Persona</a:t>
            </a:r>
            <a:endParaRPr sz="14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88425" y="6845823"/>
            <a:ext cx="4767580" cy="1016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44400"/>
              </a:lnSpc>
              <a:spcBef>
                <a:spcPts val="95"/>
              </a:spcBef>
            </a:pPr>
            <a:r>
              <a:rPr sz="2250" spc="85" dirty="0">
                <a:solidFill>
                  <a:srgbClr val="FFFAEE"/>
                </a:solidFill>
                <a:latin typeface="Arial"/>
                <a:cs typeface="Arial"/>
              </a:rPr>
              <a:t>Meet </a:t>
            </a:r>
            <a:r>
              <a:rPr sz="2250" spc="-20" dirty="0">
                <a:solidFill>
                  <a:srgbClr val="FFFAEE"/>
                </a:solidFill>
                <a:latin typeface="Arial"/>
                <a:cs typeface="Arial"/>
              </a:rPr>
              <a:t>Carrie, </a:t>
            </a:r>
            <a:r>
              <a:rPr sz="2250" spc="-15" dirty="0">
                <a:solidFill>
                  <a:srgbClr val="FFFAEE"/>
                </a:solidFill>
                <a:latin typeface="Arial"/>
                <a:cs typeface="Arial"/>
              </a:rPr>
              <a:t>a </a:t>
            </a:r>
            <a:r>
              <a:rPr sz="2250" spc="85" dirty="0">
                <a:solidFill>
                  <a:srgbClr val="FFFAEE"/>
                </a:solidFill>
                <a:latin typeface="Arial"/>
                <a:cs typeface="Arial"/>
              </a:rPr>
              <a:t>frequent </a:t>
            </a:r>
            <a:r>
              <a:rPr sz="2250" spc="80" dirty="0">
                <a:solidFill>
                  <a:srgbClr val="FFFAEE"/>
                </a:solidFill>
                <a:latin typeface="Arial"/>
                <a:cs typeface="Arial"/>
              </a:rPr>
              <a:t>customer</a:t>
            </a:r>
            <a:r>
              <a:rPr sz="2250" spc="-405" dirty="0">
                <a:solidFill>
                  <a:srgbClr val="FFFAEE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FFFAEE"/>
                </a:solidFill>
                <a:latin typeface="Arial"/>
                <a:cs typeface="Arial"/>
              </a:rPr>
              <a:t>of  </a:t>
            </a:r>
            <a:r>
              <a:rPr sz="2250" spc="50" dirty="0">
                <a:solidFill>
                  <a:srgbClr val="FFFAEE"/>
                </a:solidFill>
                <a:latin typeface="Arial"/>
                <a:cs typeface="Arial"/>
              </a:rPr>
              <a:t>Nourishing </a:t>
            </a:r>
            <a:r>
              <a:rPr sz="2250" spc="90" dirty="0">
                <a:solidFill>
                  <a:srgbClr val="FFFAEE"/>
                </a:solidFill>
                <a:latin typeface="Arial"/>
                <a:cs typeface="Arial"/>
              </a:rPr>
              <a:t>Noms </a:t>
            </a:r>
            <a:r>
              <a:rPr sz="2250" spc="80" dirty="0">
                <a:solidFill>
                  <a:srgbClr val="FFFAEE"/>
                </a:solidFill>
                <a:latin typeface="Arial"/>
                <a:cs typeface="Arial"/>
              </a:rPr>
              <a:t>meal</a:t>
            </a:r>
            <a:r>
              <a:rPr sz="2250" spc="-310" dirty="0">
                <a:solidFill>
                  <a:srgbClr val="FFFAEE"/>
                </a:solidFill>
                <a:latin typeface="Arial"/>
                <a:cs typeface="Arial"/>
              </a:rPr>
              <a:t> </a:t>
            </a:r>
            <a:r>
              <a:rPr sz="2250" spc="35" dirty="0">
                <a:solidFill>
                  <a:srgbClr val="FFFAEE"/>
                </a:solidFill>
                <a:latin typeface="Arial"/>
                <a:cs typeface="Arial"/>
              </a:rPr>
              <a:t>delivery.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762"/>
            <a:ext cx="18288000" cy="0"/>
          </a:xfrm>
          <a:custGeom>
            <a:avLst/>
            <a:gdLst/>
            <a:ahLst/>
            <a:cxnLst/>
            <a:rect l="l" t="t" r="r" b="b"/>
            <a:pathLst>
              <a:path w="18288000">
                <a:moveTo>
                  <a:pt x="0" y="0"/>
                </a:moveTo>
                <a:lnTo>
                  <a:pt x="18288001" y="0"/>
                </a:lnTo>
              </a:path>
            </a:pathLst>
          </a:custGeom>
          <a:ln w="9525">
            <a:solidFill>
              <a:srgbClr val="57575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57059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Confident</a:t>
            </a:r>
            <a:r>
              <a:rPr spc="-45" dirty="0"/>
              <a:t> </a:t>
            </a:r>
            <a:r>
              <a:rPr spc="-5" dirty="0"/>
              <a:t>Carrie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778875" y="3131073"/>
            <a:ext cx="7310120" cy="54737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100" dirty="0">
                <a:solidFill>
                  <a:srgbClr val="2A2A28"/>
                </a:solidFill>
                <a:latin typeface="Trebuchet MS"/>
                <a:cs typeface="Trebuchet MS"/>
              </a:rPr>
              <a:t>Background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28-38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years</a:t>
            </a:r>
            <a:r>
              <a:rPr sz="2250" spc="-16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5" dirty="0">
                <a:solidFill>
                  <a:srgbClr val="2A2A28"/>
                </a:solidFill>
                <a:latin typeface="Arial"/>
                <a:cs typeface="Arial"/>
              </a:rPr>
              <a:t>old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Female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Lives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in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Chicago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or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near</a:t>
            </a:r>
            <a:r>
              <a:rPr sz="2250" spc="-409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suburbs</a:t>
            </a:r>
            <a:endParaRPr sz="22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A2A28"/>
              </a:buClr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85" dirty="0">
                <a:solidFill>
                  <a:srgbClr val="2A2A28"/>
                </a:solidFill>
                <a:latin typeface="Trebuchet MS"/>
                <a:cs typeface="Trebuchet MS"/>
              </a:rPr>
              <a:t>Demographics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HHI: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90-200K</a:t>
            </a:r>
            <a:endParaRPr sz="2250">
              <a:latin typeface="Arial"/>
              <a:cs typeface="Arial"/>
            </a:endParaRPr>
          </a:p>
          <a:p>
            <a:pPr marL="12700" marR="508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College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education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00" dirty="0">
                <a:solidFill>
                  <a:srgbClr val="2A2A28"/>
                </a:solidFill>
                <a:latin typeface="Arial"/>
                <a:cs typeface="Arial"/>
              </a:rPr>
              <a:t>-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25" dirty="0">
                <a:solidFill>
                  <a:srgbClr val="2A2A28"/>
                </a:solidFill>
                <a:latin typeface="Arial"/>
                <a:cs typeface="Arial"/>
              </a:rPr>
              <a:t>4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year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degree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or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some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advanced 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degree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Married,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one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three</a:t>
            </a:r>
            <a:r>
              <a:rPr sz="2250" spc="-40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children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Owns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single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family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home,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large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condo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or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townhouse</a:t>
            </a:r>
            <a:endParaRPr sz="22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810498" cy="98679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4003932" y="9714920"/>
            <a:ext cx="3940810" cy="3708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spc="180" dirty="0">
                <a:solidFill>
                  <a:srgbClr val="FF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cultivationcompanies</a:t>
            </a:r>
            <a:r>
              <a:rPr sz="2250" spc="180" dirty="0">
                <a:solidFill>
                  <a:srgbClr val="FFFAEE"/>
                </a:solidFill>
                <a:latin typeface="Palatino Linotype"/>
                <a:cs typeface="Palatino Linotype"/>
              </a:rPr>
              <a:t>.com</a:t>
            </a:r>
            <a:endParaRPr sz="225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96900" y="1345458"/>
            <a:ext cx="7998459" cy="1405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Confident</a:t>
            </a:r>
            <a:r>
              <a:rPr spc="-45" dirty="0"/>
              <a:t> </a:t>
            </a:r>
            <a:r>
              <a:rPr spc="-5" dirty="0"/>
              <a:t>Carrie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25500" y="2788174"/>
            <a:ext cx="8531860" cy="6464300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10" dirty="0">
                <a:solidFill>
                  <a:srgbClr val="2A2A28"/>
                </a:solidFill>
                <a:latin typeface="Trebuchet MS"/>
                <a:cs typeface="Trebuchet MS"/>
              </a:rPr>
              <a:t>Identifiers </a:t>
            </a:r>
            <a:r>
              <a:rPr sz="2250" b="1" spc="700" dirty="0">
                <a:solidFill>
                  <a:srgbClr val="2A2A28"/>
                </a:solidFill>
                <a:latin typeface="Trebuchet MS"/>
                <a:cs typeface="Trebuchet MS"/>
              </a:rPr>
              <a:t>/</a:t>
            </a:r>
            <a:r>
              <a:rPr sz="2250" b="1" spc="-300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30" dirty="0">
                <a:solidFill>
                  <a:srgbClr val="2A2A28"/>
                </a:solidFill>
                <a:latin typeface="Trebuchet MS"/>
                <a:cs typeface="Trebuchet MS"/>
              </a:rPr>
              <a:t>Lifestyle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Works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full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or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close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full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time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Frequent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restaurant</a:t>
            </a:r>
            <a:r>
              <a:rPr sz="2250" spc="-17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diner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Orders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food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delivery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at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least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25" dirty="0">
                <a:solidFill>
                  <a:srgbClr val="2A2A28"/>
                </a:solidFill>
                <a:latin typeface="Arial"/>
                <a:cs typeface="Arial"/>
              </a:rPr>
              <a:t>2x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per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week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Orders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Nourishing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90" dirty="0">
                <a:solidFill>
                  <a:srgbClr val="2A2A28"/>
                </a:solidFill>
                <a:latin typeface="Arial"/>
                <a:cs typeface="Arial"/>
              </a:rPr>
              <a:t>Noms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25" dirty="0">
                <a:solidFill>
                  <a:srgbClr val="2A2A28"/>
                </a:solidFill>
                <a:latin typeface="Arial"/>
                <a:cs typeface="Arial"/>
              </a:rPr>
              <a:t>2x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monthly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" dirty="0">
                <a:solidFill>
                  <a:srgbClr val="2A2A28"/>
                </a:solidFill>
                <a:latin typeface="Arial"/>
                <a:cs typeface="Arial"/>
              </a:rPr>
              <a:t>via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online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portal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Engaged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in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groups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activities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centering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around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her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children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15" dirty="0">
                <a:solidFill>
                  <a:srgbClr val="2A2A28"/>
                </a:solidFill>
                <a:latin typeface="Arial"/>
                <a:cs typeface="Arial"/>
              </a:rPr>
              <a:t>Social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Media: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Prefers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Instagram,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utilizes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Facebook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90" dirty="0">
                <a:solidFill>
                  <a:srgbClr val="2A2A28"/>
                </a:solidFill>
                <a:latin typeface="Arial"/>
                <a:cs typeface="Arial"/>
              </a:rPr>
              <a:t>for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groups.</a:t>
            </a:r>
            <a:endParaRPr sz="22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A2A28"/>
              </a:buClr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125" dirty="0">
                <a:solidFill>
                  <a:srgbClr val="2A2A28"/>
                </a:solidFill>
                <a:latin typeface="Trebuchet MS"/>
                <a:cs typeface="Trebuchet MS"/>
              </a:rPr>
              <a:t>Wants </a:t>
            </a:r>
            <a:r>
              <a:rPr sz="2250" b="1" spc="700" dirty="0">
                <a:solidFill>
                  <a:srgbClr val="2A2A28"/>
                </a:solidFill>
                <a:latin typeface="Trebuchet MS"/>
                <a:cs typeface="Trebuchet MS"/>
              </a:rPr>
              <a:t>/</a:t>
            </a:r>
            <a:r>
              <a:rPr sz="2250" b="1" spc="-415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30" dirty="0">
                <a:solidFill>
                  <a:srgbClr val="2A2A28"/>
                </a:solidFill>
                <a:latin typeface="Trebuchet MS"/>
                <a:cs typeface="Trebuchet MS"/>
              </a:rPr>
              <a:t>Needs</a:t>
            </a:r>
            <a:endParaRPr sz="225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Healthy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meal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options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90" dirty="0">
                <a:solidFill>
                  <a:srgbClr val="2A2A28"/>
                </a:solidFill>
                <a:latin typeface="Arial"/>
                <a:cs typeface="Arial"/>
              </a:rPr>
              <a:t>for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her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family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Convenience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easy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of</a:t>
            </a:r>
            <a:r>
              <a:rPr sz="2250" spc="-3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ordering</a:t>
            </a:r>
            <a:endParaRPr sz="2250">
              <a:latin typeface="Arial"/>
              <a:cs typeface="Arial"/>
            </a:endParaRPr>
          </a:p>
          <a:p>
            <a:pPr marL="12700" marR="17272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5" dirty="0">
                <a:solidFill>
                  <a:srgbClr val="2A2A28"/>
                </a:solidFill>
                <a:latin typeface="Arial"/>
                <a:cs typeface="Arial"/>
              </a:rPr>
              <a:t>Prioritizes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time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with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her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family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willing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spend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achieve 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more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of</a:t>
            </a:r>
            <a:r>
              <a:rPr sz="2250" spc="-204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it</a:t>
            </a:r>
            <a:endParaRPr sz="225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34575" y="0"/>
            <a:ext cx="8353425" cy="10286999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6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295874" y="2449476"/>
            <a:ext cx="9677400" cy="311848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algn="ctr">
              <a:lnSpc>
                <a:spcPts val="8100"/>
              </a:lnSpc>
              <a:spcBef>
                <a:spcPts val="409"/>
              </a:spcBef>
            </a:pPr>
            <a:r>
              <a:rPr sz="6800" b="1" spc="350" dirty="0">
                <a:solidFill>
                  <a:srgbClr val="FFFAEE"/>
                </a:solidFill>
                <a:latin typeface="Trebuchet MS"/>
                <a:cs typeface="Trebuchet MS"/>
              </a:rPr>
              <a:t>When </a:t>
            </a:r>
            <a:r>
              <a:rPr sz="6800" b="1" spc="40" dirty="0">
                <a:solidFill>
                  <a:srgbClr val="FFFAEE"/>
                </a:solidFill>
                <a:latin typeface="Trebuchet MS"/>
                <a:cs typeface="Trebuchet MS"/>
              </a:rPr>
              <a:t>I </a:t>
            </a:r>
            <a:r>
              <a:rPr sz="6800" b="1" spc="150" dirty="0">
                <a:solidFill>
                  <a:srgbClr val="FFFAEE"/>
                </a:solidFill>
                <a:latin typeface="Trebuchet MS"/>
                <a:cs typeface="Trebuchet MS"/>
              </a:rPr>
              <a:t>have </a:t>
            </a:r>
            <a:r>
              <a:rPr sz="6800" b="1" spc="-140" dirty="0">
                <a:solidFill>
                  <a:srgbClr val="FFFAEE"/>
                </a:solidFill>
                <a:latin typeface="Trebuchet MS"/>
                <a:cs typeface="Trebuchet MS"/>
              </a:rPr>
              <a:t>time, </a:t>
            </a:r>
            <a:r>
              <a:rPr sz="6800" b="1" spc="40" dirty="0">
                <a:solidFill>
                  <a:srgbClr val="FFFAEE"/>
                </a:solidFill>
                <a:latin typeface="Trebuchet MS"/>
                <a:cs typeface="Trebuchet MS"/>
              </a:rPr>
              <a:t>I  </a:t>
            </a:r>
            <a:r>
              <a:rPr sz="6800" b="1" spc="25" dirty="0">
                <a:solidFill>
                  <a:srgbClr val="FFFAEE"/>
                </a:solidFill>
                <a:latin typeface="Trebuchet MS"/>
                <a:cs typeface="Trebuchet MS"/>
              </a:rPr>
              <a:t>prefer </a:t>
            </a:r>
            <a:r>
              <a:rPr sz="6800" b="1" spc="75" dirty="0">
                <a:solidFill>
                  <a:srgbClr val="FFFAEE"/>
                </a:solidFill>
                <a:latin typeface="Trebuchet MS"/>
                <a:cs typeface="Trebuchet MS"/>
              </a:rPr>
              <a:t>to </a:t>
            </a:r>
            <a:r>
              <a:rPr sz="6800" b="1" spc="225" dirty="0">
                <a:solidFill>
                  <a:srgbClr val="FFFAEE"/>
                </a:solidFill>
                <a:latin typeface="Trebuchet MS"/>
                <a:cs typeface="Trebuchet MS"/>
              </a:rPr>
              <a:t>cook </a:t>
            </a:r>
            <a:r>
              <a:rPr sz="6800" b="1" spc="90" dirty="0">
                <a:solidFill>
                  <a:srgbClr val="FFFAEE"/>
                </a:solidFill>
                <a:latin typeface="Trebuchet MS"/>
                <a:cs typeface="Trebuchet MS"/>
              </a:rPr>
              <a:t>healthy  </a:t>
            </a:r>
            <a:r>
              <a:rPr sz="6800" b="1" spc="175" dirty="0">
                <a:solidFill>
                  <a:srgbClr val="FFFAEE"/>
                </a:solidFill>
                <a:latin typeface="Trebuchet MS"/>
                <a:cs typeface="Trebuchet MS"/>
              </a:rPr>
              <a:t>organic</a:t>
            </a:r>
            <a:r>
              <a:rPr sz="6800" b="1" spc="-44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310" dirty="0">
                <a:solidFill>
                  <a:srgbClr val="FFFAEE"/>
                </a:solidFill>
                <a:latin typeface="Trebuchet MS"/>
                <a:cs typeface="Trebuchet MS"/>
              </a:rPr>
              <a:t>meals</a:t>
            </a:r>
            <a:r>
              <a:rPr sz="6800" b="1" spc="-44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90" dirty="0">
                <a:solidFill>
                  <a:srgbClr val="FFFAEE"/>
                </a:solidFill>
                <a:latin typeface="Trebuchet MS"/>
                <a:cs typeface="Trebuchet MS"/>
              </a:rPr>
              <a:t>at</a:t>
            </a:r>
            <a:r>
              <a:rPr sz="6800" b="1" spc="-44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-10" dirty="0">
                <a:solidFill>
                  <a:srgbClr val="FFFAEE"/>
                </a:solidFill>
                <a:latin typeface="Trebuchet MS"/>
                <a:cs typeface="Trebuchet MS"/>
              </a:rPr>
              <a:t>home.</a:t>
            </a:r>
            <a:endParaRPr sz="6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83831" y="5535576"/>
            <a:ext cx="9501505" cy="29775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algn="ctr">
              <a:lnSpc>
                <a:spcPts val="8100"/>
              </a:lnSpc>
              <a:spcBef>
                <a:spcPts val="409"/>
              </a:spcBef>
            </a:pPr>
            <a:r>
              <a:rPr sz="6800" b="1" spc="215" dirty="0">
                <a:solidFill>
                  <a:srgbClr val="FFFAEE"/>
                </a:solidFill>
                <a:latin typeface="Trebuchet MS"/>
                <a:cs typeface="Trebuchet MS"/>
              </a:rPr>
              <a:t>But</a:t>
            </a:r>
            <a:r>
              <a:rPr sz="6800" b="1" spc="-44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165" dirty="0">
                <a:solidFill>
                  <a:srgbClr val="FFFAEE"/>
                </a:solidFill>
                <a:latin typeface="Trebuchet MS"/>
                <a:cs typeface="Trebuchet MS"/>
              </a:rPr>
              <a:t>when</a:t>
            </a:r>
            <a:r>
              <a:rPr sz="6800" b="1" spc="-44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100" dirty="0">
                <a:solidFill>
                  <a:srgbClr val="FFFAEE"/>
                </a:solidFill>
                <a:latin typeface="Trebuchet MS"/>
                <a:cs typeface="Trebuchet MS"/>
              </a:rPr>
              <a:t>work</a:t>
            </a:r>
            <a:r>
              <a:rPr sz="6800" b="1" spc="-44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100" dirty="0">
                <a:solidFill>
                  <a:srgbClr val="FFFAEE"/>
                </a:solidFill>
                <a:latin typeface="Trebuchet MS"/>
                <a:cs typeface="Trebuchet MS"/>
              </a:rPr>
              <a:t>is</a:t>
            </a:r>
            <a:r>
              <a:rPr sz="6800" b="1" spc="-445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40" dirty="0">
                <a:solidFill>
                  <a:srgbClr val="FFFAEE"/>
                </a:solidFill>
                <a:latin typeface="Trebuchet MS"/>
                <a:cs typeface="Trebuchet MS"/>
              </a:rPr>
              <a:t>busy,  </a:t>
            </a:r>
            <a:r>
              <a:rPr sz="6800" b="1" spc="150" dirty="0">
                <a:solidFill>
                  <a:srgbClr val="FFFAEE"/>
                </a:solidFill>
                <a:latin typeface="Trebuchet MS"/>
                <a:cs typeface="Trebuchet MS"/>
              </a:rPr>
              <a:t>I'm</a:t>
            </a:r>
            <a:r>
              <a:rPr sz="6800" b="1" spc="-440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160" dirty="0">
                <a:solidFill>
                  <a:srgbClr val="FFFAEE"/>
                </a:solidFill>
                <a:latin typeface="Trebuchet MS"/>
                <a:cs typeface="Trebuchet MS"/>
              </a:rPr>
              <a:t>forced</a:t>
            </a:r>
            <a:r>
              <a:rPr sz="6800" b="1" spc="-440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75" dirty="0">
                <a:solidFill>
                  <a:srgbClr val="FFFAEE"/>
                </a:solidFill>
                <a:latin typeface="Trebuchet MS"/>
                <a:cs typeface="Trebuchet MS"/>
              </a:rPr>
              <a:t>to</a:t>
            </a:r>
            <a:r>
              <a:rPr sz="6800" b="1" spc="-440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55" dirty="0">
                <a:solidFill>
                  <a:srgbClr val="FFFAEE"/>
                </a:solidFill>
                <a:latin typeface="Trebuchet MS"/>
                <a:cs typeface="Trebuchet MS"/>
              </a:rPr>
              <a:t>order</a:t>
            </a:r>
            <a:r>
              <a:rPr sz="6800" b="1" spc="-440" dirty="0">
                <a:solidFill>
                  <a:srgbClr val="FFFAEE"/>
                </a:solidFill>
                <a:latin typeface="Trebuchet MS"/>
                <a:cs typeface="Trebuchet MS"/>
              </a:rPr>
              <a:t> </a:t>
            </a:r>
            <a:r>
              <a:rPr sz="6800" b="1" spc="-409" dirty="0">
                <a:solidFill>
                  <a:srgbClr val="FFFAEE"/>
                </a:solidFill>
                <a:latin typeface="Trebuchet MS"/>
                <a:cs typeface="Trebuchet MS"/>
              </a:rPr>
              <a:t>in.</a:t>
            </a:r>
            <a:endParaRPr sz="6800">
              <a:latin typeface="Trebuchet MS"/>
              <a:cs typeface="Trebuchet MS"/>
            </a:endParaRPr>
          </a:p>
          <a:p>
            <a:pPr marR="80645" algn="ctr">
              <a:lnSpc>
                <a:spcPct val="100000"/>
              </a:lnSpc>
              <a:spcBef>
                <a:spcPts val="3185"/>
              </a:spcBef>
              <a:tabLst>
                <a:tab pos="2645410" algn="l"/>
              </a:tabLst>
            </a:pPr>
            <a:r>
              <a:rPr sz="2950" i="1" spc="5" dirty="0">
                <a:solidFill>
                  <a:srgbClr val="2A2A28"/>
                </a:solidFill>
                <a:latin typeface="Alegreya"/>
                <a:cs typeface="Alegreya"/>
              </a:rPr>
              <a:t>C O N F </a:t>
            </a:r>
            <a:r>
              <a:rPr sz="2950" i="1" spc="0" dirty="0">
                <a:solidFill>
                  <a:srgbClr val="2A2A28"/>
                </a:solidFill>
                <a:latin typeface="Alegreya"/>
                <a:cs typeface="Alegreya"/>
              </a:rPr>
              <a:t>I </a:t>
            </a:r>
            <a:r>
              <a:rPr sz="2950" i="1" spc="5" dirty="0">
                <a:solidFill>
                  <a:srgbClr val="2A2A28"/>
                </a:solidFill>
                <a:latin typeface="Alegreya"/>
                <a:cs typeface="Alegreya"/>
              </a:rPr>
              <a:t>D E</a:t>
            </a:r>
            <a:r>
              <a:rPr sz="2950" i="1" spc="-215" dirty="0">
                <a:solidFill>
                  <a:srgbClr val="2A2A28"/>
                </a:solidFill>
                <a:latin typeface="Alegreya"/>
                <a:cs typeface="Alegreya"/>
              </a:rPr>
              <a:t> </a:t>
            </a:r>
            <a:r>
              <a:rPr sz="2950" i="1" spc="5" dirty="0">
                <a:solidFill>
                  <a:srgbClr val="2A2A28"/>
                </a:solidFill>
                <a:latin typeface="Alegreya"/>
                <a:cs typeface="Alegreya"/>
              </a:rPr>
              <a:t>N</a:t>
            </a:r>
            <a:r>
              <a:rPr sz="2950" i="1" spc="-25" dirty="0">
                <a:solidFill>
                  <a:srgbClr val="2A2A28"/>
                </a:solidFill>
                <a:latin typeface="Alegreya"/>
                <a:cs typeface="Alegreya"/>
              </a:rPr>
              <a:t> </a:t>
            </a:r>
            <a:r>
              <a:rPr sz="2950" i="1" spc="5" dirty="0">
                <a:solidFill>
                  <a:srgbClr val="2A2A28"/>
                </a:solidFill>
                <a:latin typeface="Alegreya"/>
                <a:cs typeface="Alegreya"/>
              </a:rPr>
              <a:t>T	C A R R </a:t>
            </a:r>
            <a:r>
              <a:rPr sz="2950" i="1" spc="0" dirty="0">
                <a:solidFill>
                  <a:srgbClr val="2A2A28"/>
                </a:solidFill>
                <a:latin typeface="Alegreya"/>
                <a:cs typeface="Alegreya"/>
              </a:rPr>
              <a:t>I</a:t>
            </a:r>
            <a:r>
              <a:rPr sz="2950" i="1" spc="-175" dirty="0">
                <a:solidFill>
                  <a:srgbClr val="2A2A28"/>
                </a:solidFill>
                <a:latin typeface="Alegreya"/>
                <a:cs typeface="Alegreya"/>
              </a:rPr>
              <a:t> </a:t>
            </a:r>
            <a:r>
              <a:rPr sz="2950" i="1" spc="5" dirty="0">
                <a:solidFill>
                  <a:srgbClr val="2A2A28"/>
                </a:solidFill>
                <a:latin typeface="Alegreya"/>
                <a:cs typeface="Alegreya"/>
              </a:rPr>
              <a:t>E</a:t>
            </a:r>
            <a:endParaRPr sz="2950">
              <a:latin typeface="Alegreya"/>
              <a:cs typeface="Alegrey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67700" y="1247775"/>
            <a:ext cx="1343025" cy="923925"/>
          </a:xfrm>
          <a:custGeom>
            <a:avLst/>
            <a:gdLst/>
            <a:ahLst/>
            <a:cxnLst/>
            <a:rect l="l" t="t" r="r" b="b"/>
            <a:pathLst>
              <a:path w="1343025" h="923925">
                <a:moveTo>
                  <a:pt x="1278492" y="0"/>
                </a:moveTo>
                <a:lnTo>
                  <a:pt x="1278492" y="215237"/>
                </a:lnTo>
                <a:lnTo>
                  <a:pt x="1231032" y="218230"/>
                </a:lnTo>
                <a:lnTo>
                  <a:pt x="1188652" y="224582"/>
                </a:lnTo>
                <a:lnTo>
                  <a:pt x="1151370" y="234297"/>
                </a:lnTo>
                <a:lnTo>
                  <a:pt x="1091047" y="264173"/>
                </a:lnTo>
                <a:lnTo>
                  <a:pt x="1043667" y="309766"/>
                </a:lnTo>
                <a:lnTo>
                  <a:pt x="1024432" y="338600"/>
                </a:lnTo>
                <a:lnTo>
                  <a:pt x="1077792" y="341274"/>
                </a:lnTo>
                <a:lnTo>
                  <a:pt x="1127315" y="349297"/>
                </a:lnTo>
                <a:lnTo>
                  <a:pt x="1172996" y="362675"/>
                </a:lnTo>
                <a:lnTo>
                  <a:pt x="1214834" y="381411"/>
                </a:lnTo>
                <a:lnTo>
                  <a:pt x="1252826" y="405509"/>
                </a:lnTo>
                <a:lnTo>
                  <a:pt x="1285291" y="435640"/>
                </a:lnTo>
                <a:lnTo>
                  <a:pt x="1310545" y="472491"/>
                </a:lnTo>
                <a:lnTo>
                  <a:pt x="1328587" y="516067"/>
                </a:lnTo>
                <a:lnTo>
                  <a:pt x="1339414" y="566368"/>
                </a:lnTo>
                <a:lnTo>
                  <a:pt x="1343024" y="623397"/>
                </a:lnTo>
                <a:lnTo>
                  <a:pt x="1341753" y="651453"/>
                </a:lnTo>
                <a:lnTo>
                  <a:pt x="1331562" y="706580"/>
                </a:lnTo>
                <a:lnTo>
                  <a:pt x="1311189" y="759806"/>
                </a:lnTo>
                <a:lnTo>
                  <a:pt x="1280907" y="807707"/>
                </a:lnTo>
                <a:lnTo>
                  <a:pt x="1240841" y="849462"/>
                </a:lnTo>
                <a:lnTo>
                  <a:pt x="1191805" y="883570"/>
                </a:lnTo>
                <a:lnTo>
                  <a:pt x="1133920" y="909173"/>
                </a:lnTo>
                <a:lnTo>
                  <a:pt x="1067436" y="922285"/>
                </a:lnTo>
                <a:lnTo>
                  <a:pt x="1030999" y="923924"/>
                </a:lnTo>
                <a:lnTo>
                  <a:pt x="973849" y="920067"/>
                </a:lnTo>
                <a:lnTo>
                  <a:pt x="921371" y="908494"/>
                </a:lnTo>
                <a:lnTo>
                  <a:pt x="873566" y="889202"/>
                </a:lnTo>
                <a:lnTo>
                  <a:pt x="830436" y="862190"/>
                </a:lnTo>
                <a:lnTo>
                  <a:pt x="791981" y="827457"/>
                </a:lnTo>
                <a:lnTo>
                  <a:pt x="764438" y="793501"/>
                </a:lnTo>
                <a:lnTo>
                  <a:pt x="741898" y="755941"/>
                </a:lnTo>
                <a:lnTo>
                  <a:pt x="724363" y="714773"/>
                </a:lnTo>
                <a:lnTo>
                  <a:pt x="711835" y="669991"/>
                </a:lnTo>
                <a:lnTo>
                  <a:pt x="704317" y="621591"/>
                </a:lnTo>
                <a:lnTo>
                  <a:pt x="701810" y="569568"/>
                </a:lnTo>
                <a:lnTo>
                  <a:pt x="703416" y="525353"/>
                </a:lnTo>
                <a:lnTo>
                  <a:pt x="708230" y="480645"/>
                </a:lnTo>
                <a:lnTo>
                  <a:pt x="716247" y="435448"/>
                </a:lnTo>
                <a:lnTo>
                  <a:pt x="727462" y="389765"/>
                </a:lnTo>
                <a:lnTo>
                  <a:pt x="742804" y="344726"/>
                </a:lnTo>
                <a:lnTo>
                  <a:pt x="763190" y="301497"/>
                </a:lnTo>
                <a:lnTo>
                  <a:pt x="788597" y="260076"/>
                </a:lnTo>
                <a:lnTo>
                  <a:pt x="819003" y="220458"/>
                </a:lnTo>
                <a:lnTo>
                  <a:pt x="854801" y="182864"/>
                </a:lnTo>
                <a:lnTo>
                  <a:pt x="896357" y="147479"/>
                </a:lnTo>
                <a:lnTo>
                  <a:pt x="943671" y="114312"/>
                </a:lnTo>
                <a:lnTo>
                  <a:pt x="996738" y="83374"/>
                </a:lnTo>
                <a:lnTo>
                  <a:pt x="1035659" y="64444"/>
                </a:lnTo>
                <a:lnTo>
                  <a:pt x="1077790" y="47533"/>
                </a:lnTo>
                <a:lnTo>
                  <a:pt x="1123136" y="32636"/>
                </a:lnTo>
                <a:lnTo>
                  <a:pt x="1171699" y="19750"/>
                </a:lnTo>
                <a:lnTo>
                  <a:pt x="1223483" y="8872"/>
                </a:lnTo>
                <a:lnTo>
                  <a:pt x="1278492" y="0"/>
                </a:lnTo>
                <a:close/>
              </a:path>
              <a:path w="1343025" h="923925">
                <a:moveTo>
                  <a:pt x="576734" y="0"/>
                </a:moveTo>
                <a:lnTo>
                  <a:pt x="576734" y="215237"/>
                </a:lnTo>
                <a:lnTo>
                  <a:pt x="529843" y="218230"/>
                </a:lnTo>
                <a:lnTo>
                  <a:pt x="487882" y="224582"/>
                </a:lnTo>
                <a:lnTo>
                  <a:pt x="450848" y="234297"/>
                </a:lnTo>
                <a:lnTo>
                  <a:pt x="390582" y="264167"/>
                </a:lnTo>
                <a:lnTo>
                  <a:pt x="343170" y="309764"/>
                </a:lnTo>
                <a:lnTo>
                  <a:pt x="323910" y="338600"/>
                </a:lnTo>
                <a:lnTo>
                  <a:pt x="376847" y="341274"/>
                </a:lnTo>
                <a:lnTo>
                  <a:pt x="426088" y="349297"/>
                </a:lnTo>
                <a:lnTo>
                  <a:pt x="471641" y="362675"/>
                </a:lnTo>
                <a:lnTo>
                  <a:pt x="513514" y="381411"/>
                </a:lnTo>
                <a:lnTo>
                  <a:pt x="551714" y="405509"/>
                </a:lnTo>
                <a:lnTo>
                  <a:pt x="584435" y="435630"/>
                </a:lnTo>
                <a:lnTo>
                  <a:pt x="609883" y="472482"/>
                </a:lnTo>
                <a:lnTo>
                  <a:pt x="628058" y="516059"/>
                </a:lnTo>
                <a:lnTo>
                  <a:pt x="638962" y="566357"/>
                </a:lnTo>
                <a:lnTo>
                  <a:pt x="642596" y="623370"/>
                </a:lnTo>
                <a:lnTo>
                  <a:pt x="641322" y="651411"/>
                </a:lnTo>
                <a:lnTo>
                  <a:pt x="631112" y="706544"/>
                </a:lnTo>
                <a:lnTo>
                  <a:pt x="610685" y="759781"/>
                </a:lnTo>
                <a:lnTo>
                  <a:pt x="580088" y="807700"/>
                </a:lnTo>
                <a:lnTo>
                  <a:pt x="539503" y="849435"/>
                </a:lnTo>
                <a:lnTo>
                  <a:pt x="490112" y="883543"/>
                </a:lnTo>
                <a:lnTo>
                  <a:pt x="432159" y="909161"/>
                </a:lnTo>
                <a:lnTo>
                  <a:pt x="365664" y="922285"/>
                </a:lnTo>
                <a:lnTo>
                  <a:pt x="329228" y="923924"/>
                </a:lnTo>
                <a:lnTo>
                  <a:pt x="272065" y="920067"/>
                </a:lnTo>
                <a:lnTo>
                  <a:pt x="219587" y="908494"/>
                </a:lnTo>
                <a:lnTo>
                  <a:pt x="171790" y="889202"/>
                </a:lnTo>
                <a:lnTo>
                  <a:pt x="128667" y="862190"/>
                </a:lnTo>
                <a:lnTo>
                  <a:pt x="90210" y="827457"/>
                </a:lnTo>
                <a:lnTo>
                  <a:pt x="62651" y="793501"/>
                </a:lnTo>
                <a:lnTo>
                  <a:pt x="40099" y="755941"/>
                </a:lnTo>
                <a:lnTo>
                  <a:pt x="22557" y="714773"/>
                </a:lnTo>
                <a:lnTo>
                  <a:pt x="10026" y="669991"/>
                </a:lnTo>
                <a:lnTo>
                  <a:pt x="2506" y="621591"/>
                </a:lnTo>
                <a:lnTo>
                  <a:pt x="0" y="569568"/>
                </a:lnTo>
                <a:lnTo>
                  <a:pt x="1608" y="525353"/>
                </a:lnTo>
                <a:lnTo>
                  <a:pt x="6429" y="480645"/>
                </a:lnTo>
                <a:lnTo>
                  <a:pt x="14459" y="435448"/>
                </a:lnTo>
                <a:lnTo>
                  <a:pt x="25692" y="389765"/>
                </a:lnTo>
                <a:lnTo>
                  <a:pt x="41043" y="344726"/>
                </a:lnTo>
                <a:lnTo>
                  <a:pt x="61423" y="301497"/>
                </a:lnTo>
                <a:lnTo>
                  <a:pt x="86819" y="260076"/>
                </a:lnTo>
                <a:lnTo>
                  <a:pt x="117219" y="220458"/>
                </a:lnTo>
                <a:lnTo>
                  <a:pt x="153028" y="182864"/>
                </a:lnTo>
                <a:lnTo>
                  <a:pt x="194597" y="147479"/>
                </a:lnTo>
                <a:lnTo>
                  <a:pt x="241917" y="114312"/>
                </a:lnTo>
                <a:lnTo>
                  <a:pt x="294981" y="83374"/>
                </a:lnTo>
                <a:lnTo>
                  <a:pt x="333891" y="64444"/>
                </a:lnTo>
                <a:lnTo>
                  <a:pt x="376015" y="47533"/>
                </a:lnTo>
                <a:lnTo>
                  <a:pt x="421358" y="32636"/>
                </a:lnTo>
                <a:lnTo>
                  <a:pt x="469924" y="19750"/>
                </a:lnTo>
                <a:lnTo>
                  <a:pt x="521715" y="8872"/>
                </a:lnTo>
                <a:lnTo>
                  <a:pt x="576734" y="0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680"/>
              </a:lnSpc>
            </a:pPr>
            <a:r>
              <a:rPr spc="225" dirty="0"/>
              <a:t>cultivationcompanies.com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57059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Confident</a:t>
            </a:r>
            <a:r>
              <a:rPr spc="-45" dirty="0"/>
              <a:t> </a:t>
            </a:r>
            <a:r>
              <a:rPr spc="-5" dirty="0"/>
              <a:t>Carrie</a:t>
            </a: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7810498" cy="98679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563103"/>
            <a:ext cx="18288635" cy="723900"/>
          </a:xfrm>
          <a:custGeom>
            <a:avLst/>
            <a:gdLst/>
            <a:ahLst/>
            <a:cxnLst/>
            <a:rect l="l" t="t" r="r" b="b"/>
            <a:pathLst>
              <a:path w="18288635" h="723900">
                <a:moveTo>
                  <a:pt x="0" y="723894"/>
                </a:moveTo>
                <a:lnTo>
                  <a:pt x="0" y="0"/>
                </a:lnTo>
                <a:lnTo>
                  <a:pt x="18288001" y="0"/>
                </a:lnTo>
                <a:lnTo>
                  <a:pt x="18288001" y="723894"/>
                </a:lnTo>
                <a:lnTo>
                  <a:pt x="0" y="723894"/>
                </a:lnTo>
                <a:close/>
              </a:path>
            </a:pathLst>
          </a:custGeom>
          <a:solidFill>
            <a:srgbClr val="2A2A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807450" y="2950098"/>
            <a:ext cx="9137015" cy="7213128"/>
          </a:xfrm>
          <a:prstGeom prst="rect">
            <a:avLst/>
          </a:prstGeom>
        </p:spPr>
        <p:txBody>
          <a:bodyPr vert="horz" wrap="square" lIns="0" tIns="1644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250" b="1" spc="60" dirty="0">
                <a:solidFill>
                  <a:srgbClr val="2A2A28"/>
                </a:solidFill>
                <a:latin typeface="Trebuchet MS"/>
                <a:cs typeface="Trebuchet MS"/>
              </a:rPr>
              <a:t>Problem </a:t>
            </a:r>
            <a:r>
              <a:rPr sz="2250" b="1" spc="25" dirty="0">
                <a:solidFill>
                  <a:srgbClr val="2A2A28"/>
                </a:solidFill>
                <a:latin typeface="Trebuchet MS"/>
                <a:cs typeface="Trebuchet MS"/>
              </a:rPr>
              <a:t>to </a:t>
            </a:r>
            <a:r>
              <a:rPr sz="2250" b="1" spc="125" dirty="0">
                <a:solidFill>
                  <a:srgbClr val="2A2A28"/>
                </a:solidFill>
                <a:latin typeface="Trebuchet MS"/>
                <a:cs typeface="Trebuchet MS"/>
              </a:rPr>
              <a:t>Be</a:t>
            </a:r>
            <a:r>
              <a:rPr sz="2250" b="1" spc="-520" dirty="0">
                <a:solidFill>
                  <a:srgbClr val="2A2A28"/>
                </a:solidFill>
                <a:latin typeface="Trebuchet MS"/>
                <a:cs typeface="Trebuchet MS"/>
              </a:rPr>
              <a:t> </a:t>
            </a:r>
            <a:r>
              <a:rPr sz="2250" b="1" spc="100" dirty="0">
                <a:solidFill>
                  <a:srgbClr val="2A2A28"/>
                </a:solidFill>
                <a:latin typeface="Trebuchet MS"/>
                <a:cs typeface="Trebuchet MS"/>
              </a:rPr>
              <a:t>Solved</a:t>
            </a:r>
            <a:endParaRPr sz="2250" dirty="0">
              <a:latin typeface="Trebuchet MS"/>
              <a:cs typeface="Trebuchet MS"/>
            </a:endParaRPr>
          </a:p>
          <a:p>
            <a:pPr marL="12700" marR="239141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0" dirty="0">
                <a:solidFill>
                  <a:srgbClr val="2A2A28"/>
                </a:solidFill>
                <a:latin typeface="Arial"/>
                <a:cs typeface="Arial"/>
              </a:rPr>
              <a:t>Carrie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wants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make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healthy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meals,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10" dirty="0">
                <a:solidFill>
                  <a:srgbClr val="2A2A28"/>
                </a:solidFill>
                <a:latin typeface="Arial"/>
                <a:cs typeface="Arial"/>
              </a:rPr>
              <a:t>but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her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busy  schedule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prevents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her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from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cooking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every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night.</a:t>
            </a:r>
            <a:endParaRPr sz="2250" dirty="0">
              <a:latin typeface="Arial"/>
              <a:cs typeface="Arial"/>
            </a:endParaRPr>
          </a:p>
          <a:p>
            <a:pPr marL="12700" marR="2011045">
              <a:lnSpc>
                <a:spcPct val="144400"/>
              </a:lnSpc>
              <a:spcBef>
                <a:spcPts val="5"/>
              </a:spcBef>
              <a:buChar char="•"/>
              <a:tabLst>
                <a:tab pos="188595" algn="l"/>
              </a:tabLst>
            </a:pPr>
            <a:r>
              <a:rPr sz="2250" dirty="0">
                <a:solidFill>
                  <a:srgbClr val="2A2A28"/>
                </a:solidFill>
                <a:latin typeface="Arial"/>
                <a:cs typeface="Arial"/>
              </a:rPr>
              <a:t>As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15" dirty="0">
                <a:solidFill>
                  <a:srgbClr val="2A2A28"/>
                </a:solidFill>
                <a:latin typeface="Arial"/>
                <a:cs typeface="Arial"/>
              </a:rPr>
              <a:t>a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Mom,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she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25" dirty="0">
                <a:solidFill>
                  <a:srgbClr val="2A2A28"/>
                </a:solidFill>
                <a:latin typeface="Arial"/>
                <a:cs typeface="Arial"/>
              </a:rPr>
              <a:t>is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concerned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about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the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ingredients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in 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her family's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food, </a:t>
            </a:r>
            <a:r>
              <a:rPr sz="2250" spc="110" dirty="0">
                <a:solidFill>
                  <a:srgbClr val="2A2A28"/>
                </a:solidFill>
                <a:latin typeface="Arial"/>
                <a:cs typeface="Arial"/>
              </a:rPr>
              <a:t>but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she </a:t>
            </a:r>
            <a:r>
              <a:rPr sz="2250" spc="-25" dirty="0">
                <a:solidFill>
                  <a:srgbClr val="2A2A28"/>
                </a:solidFill>
                <a:latin typeface="Arial"/>
                <a:cs typeface="Arial"/>
              </a:rPr>
              <a:t>is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still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dealing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with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picky 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toddlers.</a:t>
            </a: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2A2A28"/>
              </a:buClr>
              <a:buFont typeface="Arial"/>
              <a:buChar char="•"/>
            </a:pP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10"/>
              </a:spcBef>
            </a:pPr>
            <a:r>
              <a:rPr sz="2250" b="1" spc="25" dirty="0">
                <a:solidFill>
                  <a:srgbClr val="2A2A28"/>
                </a:solidFill>
                <a:latin typeface="Trebuchet MS"/>
                <a:cs typeface="Trebuchet MS"/>
              </a:rPr>
              <a:t>Objections</a:t>
            </a:r>
            <a:endParaRPr sz="22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buChar char="•"/>
              <a:tabLst>
                <a:tab pos="188595" algn="l"/>
              </a:tabLst>
            </a:pP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Delivery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services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are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too</a:t>
            </a:r>
            <a:r>
              <a:rPr sz="2250" spc="-32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40" dirty="0">
                <a:solidFill>
                  <a:srgbClr val="2A2A28"/>
                </a:solidFill>
                <a:latin typeface="Arial"/>
                <a:cs typeface="Arial"/>
              </a:rPr>
              <a:t>expensive</a:t>
            </a:r>
            <a:endParaRPr sz="2250" dirty="0">
              <a:latin typeface="Arial"/>
              <a:cs typeface="Arial"/>
            </a:endParaRPr>
          </a:p>
          <a:p>
            <a:pPr marL="12700" marR="2140585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-65" dirty="0">
                <a:solidFill>
                  <a:srgbClr val="2A2A28"/>
                </a:solidFill>
                <a:latin typeface="Arial"/>
                <a:cs typeface="Arial"/>
              </a:rPr>
              <a:t>I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2A2A28"/>
                </a:solidFill>
                <a:latin typeface="Arial"/>
                <a:cs typeface="Arial"/>
              </a:rPr>
              <a:t>am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concerned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about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the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5" dirty="0">
                <a:solidFill>
                  <a:srgbClr val="2A2A28"/>
                </a:solidFill>
                <a:latin typeface="Arial"/>
                <a:cs typeface="Arial"/>
              </a:rPr>
              <a:t>source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5" dirty="0">
                <a:solidFill>
                  <a:srgbClr val="2A2A28"/>
                </a:solidFill>
                <a:latin typeface="Arial"/>
                <a:cs typeface="Arial"/>
              </a:rPr>
              <a:t>quality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of</a:t>
            </a:r>
            <a:r>
              <a:rPr sz="2250" spc="-5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the  </a:t>
            </a:r>
            <a:r>
              <a:rPr sz="2250" spc="114" dirty="0">
                <a:solidFill>
                  <a:srgbClr val="2A2A28"/>
                </a:solidFill>
                <a:latin typeface="Arial"/>
                <a:cs typeface="Arial"/>
              </a:rPr>
              <a:t>food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40" dirty="0">
                <a:solidFill>
                  <a:srgbClr val="2A2A28"/>
                </a:solidFill>
                <a:latin typeface="Arial"/>
                <a:cs typeface="Arial"/>
              </a:rPr>
              <a:t>my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family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0" dirty="0">
                <a:solidFill>
                  <a:srgbClr val="2A2A28"/>
                </a:solidFill>
                <a:latin typeface="Arial"/>
                <a:cs typeface="Arial"/>
              </a:rPr>
              <a:t>eats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and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prefer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to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60" dirty="0">
                <a:solidFill>
                  <a:srgbClr val="2A2A28"/>
                </a:solidFill>
                <a:latin typeface="Arial"/>
                <a:cs typeface="Arial"/>
              </a:rPr>
              <a:t>choose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it</a:t>
            </a:r>
            <a:r>
              <a:rPr sz="2250" spc="-50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myself.</a:t>
            </a:r>
            <a:endParaRPr sz="2250" dirty="0">
              <a:latin typeface="Arial"/>
              <a:cs typeface="Arial"/>
            </a:endParaRPr>
          </a:p>
          <a:p>
            <a:pPr marL="12700" marR="1991360">
              <a:lnSpc>
                <a:spcPct val="144400"/>
              </a:lnSpc>
              <a:buChar char="•"/>
              <a:tabLst>
                <a:tab pos="188595" algn="l"/>
              </a:tabLst>
            </a:pPr>
            <a:r>
              <a:rPr sz="2250" spc="100" dirty="0">
                <a:solidFill>
                  <a:srgbClr val="2A2A28"/>
                </a:solidFill>
                <a:latin typeface="Arial"/>
                <a:cs typeface="Arial"/>
              </a:rPr>
              <a:t>My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2A2A28"/>
                </a:solidFill>
                <a:latin typeface="Arial"/>
                <a:cs typeface="Arial"/>
              </a:rPr>
              <a:t>picky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35" dirty="0">
                <a:solidFill>
                  <a:srgbClr val="2A2A28"/>
                </a:solidFill>
                <a:latin typeface="Arial"/>
                <a:cs typeface="Arial"/>
              </a:rPr>
              <a:t>eaters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need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20" dirty="0">
                <a:solidFill>
                  <a:srgbClr val="2A2A28"/>
                </a:solidFill>
                <a:latin typeface="Arial"/>
                <a:cs typeface="Arial"/>
              </a:rPr>
              <a:t>as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5" dirty="0">
                <a:solidFill>
                  <a:srgbClr val="2A2A28"/>
                </a:solidFill>
                <a:latin typeface="Arial"/>
                <a:cs typeface="Arial"/>
              </a:rPr>
              <a:t>much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2A2A28"/>
                </a:solidFill>
                <a:latin typeface="Arial"/>
                <a:cs typeface="Arial"/>
              </a:rPr>
              <a:t>nutrition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2A2A28"/>
                </a:solidFill>
                <a:latin typeface="Arial"/>
                <a:cs typeface="Arial"/>
              </a:rPr>
              <a:t>packed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10" dirty="0">
                <a:solidFill>
                  <a:srgbClr val="2A2A28"/>
                </a:solidFill>
                <a:latin typeface="Arial"/>
                <a:cs typeface="Arial"/>
              </a:rPr>
              <a:t>in</a:t>
            </a:r>
            <a:r>
              <a:rPr sz="2250" spc="-45" dirty="0">
                <a:solidFill>
                  <a:srgbClr val="2A2A28"/>
                </a:solidFill>
                <a:latin typeface="Arial"/>
                <a:cs typeface="Arial"/>
              </a:rPr>
              <a:t> </a:t>
            </a:r>
            <a:r>
              <a:rPr sz="2250" spc="-20" dirty="0">
                <a:solidFill>
                  <a:srgbClr val="2A2A28"/>
                </a:solidFill>
                <a:latin typeface="Arial"/>
                <a:cs typeface="Arial"/>
              </a:rPr>
              <a:t>as  </a:t>
            </a:r>
            <a:r>
              <a:rPr sz="2250" spc="25" dirty="0">
                <a:solidFill>
                  <a:srgbClr val="2A2A28"/>
                </a:solidFill>
                <a:latin typeface="Arial"/>
                <a:cs typeface="Arial"/>
              </a:rPr>
              <a:t>possible.</a:t>
            </a:r>
            <a:endParaRPr sz="2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5208905">
              <a:lnSpc>
                <a:spcPct val="100000"/>
              </a:lnSpc>
            </a:pPr>
            <a:r>
              <a:rPr sz="2250" spc="180" dirty="0">
                <a:solidFill>
                  <a:srgbClr val="FFFA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cultivationcompanies.com</a:t>
            </a:r>
            <a:endParaRPr sz="2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A2A28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833</Words>
  <Application>Microsoft Macintosh PowerPoint</Application>
  <PresentationFormat>Custom</PresentationFormat>
  <Paragraphs>139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Alegreya</vt:lpstr>
      <vt:lpstr>Arial</vt:lpstr>
      <vt:lpstr>Calibri</vt:lpstr>
      <vt:lpstr>Helvetica Neue</vt:lpstr>
      <vt:lpstr>Palatino Linotype</vt:lpstr>
      <vt:lpstr>Times New Roman</vt:lpstr>
      <vt:lpstr>Trebuchet MS</vt:lpstr>
      <vt:lpstr>Office Theme</vt:lpstr>
      <vt:lpstr>PowerPoint Presentation</vt:lpstr>
      <vt:lpstr>About  Personas</vt:lpstr>
      <vt:lpstr>What is the Goal?</vt:lpstr>
      <vt:lpstr>Three Things to  Remember</vt:lpstr>
      <vt:lpstr>An  Example  Persona</vt:lpstr>
      <vt:lpstr>Confident Carrie</vt:lpstr>
      <vt:lpstr>Confident Carrie</vt:lpstr>
      <vt:lpstr>When I have time, I  prefer to cook healthy  organic meals at home.</vt:lpstr>
      <vt:lpstr>Confident Carrie</vt:lpstr>
      <vt:lpstr>Confident Carrie</vt:lpstr>
      <vt:lpstr>Persona Template</vt:lpstr>
      <vt:lpstr>Persona 1</vt:lpstr>
      <vt:lpstr>Persona 1</vt:lpstr>
      <vt:lpstr>Actual quote from a customer discussing how they use your product or service and their concerns.</vt:lpstr>
      <vt:lpstr>Persona 1</vt:lpstr>
      <vt:lpstr>Persona 1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JoanDyer</dc:creator>
  <cp:keywords>DAC5taz4H7c</cp:keywords>
  <cp:lastModifiedBy>Joan Dyer</cp:lastModifiedBy>
  <cp:revision>11</cp:revision>
  <dcterms:created xsi:type="dcterms:W3CDTF">2018-06-05T16:21:43Z</dcterms:created>
  <dcterms:modified xsi:type="dcterms:W3CDTF">2023-06-20T19:54:07Z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2018-06-05T00:00:00Z</vt:filetime>
  </property>
  <property fmtid="{D5CDD505-2E9C-101B-9397-08002B2CF9AE}" pid="3" name="Creator">
    <vt:lpwstr>Canva</vt:lpwstr>
  </property>
  <property fmtid="{D5CDD505-2E9C-101B-9397-08002B2CF9AE}" pid="4" name="LastSaved">
    <vt:filetime>2018-06-05T00:00:00Z</vt:filetime>
  </property>
</Properties>
</file>